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424" r:id="rId3"/>
    <p:sldId id="260" r:id="rId4"/>
    <p:sldId id="257" r:id="rId5"/>
    <p:sldId id="259" r:id="rId6"/>
    <p:sldId id="261" r:id="rId7"/>
    <p:sldId id="262" r:id="rId8"/>
    <p:sldId id="267" r:id="rId9"/>
    <p:sldId id="371" r:id="rId10"/>
    <p:sldId id="415" r:id="rId11"/>
    <p:sldId id="268" r:id="rId12"/>
    <p:sldId id="265" r:id="rId13"/>
    <p:sldId id="416" r:id="rId14"/>
    <p:sldId id="417" r:id="rId15"/>
    <p:sldId id="266" r:id="rId16"/>
    <p:sldId id="355" r:id="rId17"/>
    <p:sldId id="275" r:id="rId18"/>
    <p:sldId id="270" r:id="rId19"/>
    <p:sldId id="420" r:id="rId20"/>
    <p:sldId id="289" r:id="rId21"/>
    <p:sldId id="277" r:id="rId22"/>
    <p:sldId id="278" r:id="rId23"/>
    <p:sldId id="279" r:id="rId24"/>
    <p:sldId id="280" r:id="rId25"/>
    <p:sldId id="282" r:id="rId26"/>
    <p:sldId id="286" r:id="rId27"/>
    <p:sldId id="290" r:id="rId28"/>
    <p:sldId id="292" r:id="rId29"/>
    <p:sldId id="299" r:id="rId30"/>
    <p:sldId id="295" r:id="rId31"/>
    <p:sldId id="298" r:id="rId32"/>
    <p:sldId id="281" r:id="rId33"/>
    <p:sldId id="293" r:id="rId34"/>
    <p:sldId id="302" r:id="rId35"/>
    <p:sldId id="304" r:id="rId36"/>
    <p:sldId id="301" r:id="rId37"/>
    <p:sldId id="316" r:id="rId38"/>
    <p:sldId id="317" r:id="rId39"/>
    <p:sldId id="318" r:id="rId40"/>
    <p:sldId id="319" r:id="rId41"/>
    <p:sldId id="320" r:id="rId42"/>
    <p:sldId id="407" r:id="rId43"/>
    <p:sldId id="324" r:id="rId44"/>
    <p:sldId id="325" r:id="rId45"/>
    <p:sldId id="329" r:id="rId46"/>
    <p:sldId id="337" r:id="rId47"/>
    <p:sldId id="328" r:id="rId48"/>
    <p:sldId id="353" r:id="rId49"/>
    <p:sldId id="378" r:id="rId50"/>
    <p:sldId id="326" r:id="rId51"/>
    <p:sldId id="327" r:id="rId52"/>
    <p:sldId id="330" r:id="rId53"/>
    <p:sldId id="383" r:id="rId54"/>
    <p:sldId id="379" r:id="rId55"/>
    <p:sldId id="381" r:id="rId56"/>
    <p:sldId id="384" r:id="rId57"/>
    <p:sldId id="386" r:id="rId58"/>
    <p:sldId id="385" r:id="rId59"/>
    <p:sldId id="387" r:id="rId60"/>
    <p:sldId id="331" r:id="rId61"/>
    <p:sldId id="334" r:id="rId62"/>
    <p:sldId id="314" r:id="rId63"/>
    <p:sldId id="352" r:id="rId64"/>
    <p:sldId id="411" r:id="rId65"/>
    <p:sldId id="338" r:id="rId66"/>
    <p:sldId id="339" r:id="rId67"/>
    <p:sldId id="348" r:id="rId68"/>
    <p:sldId id="346" r:id="rId69"/>
    <p:sldId id="347" r:id="rId70"/>
    <p:sldId id="343" r:id="rId71"/>
    <p:sldId id="344" r:id="rId72"/>
    <p:sldId id="345" r:id="rId7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29" autoAdjust="0"/>
  </p:normalViewPr>
  <p:slideViewPr>
    <p:cSldViewPr>
      <p:cViewPr varScale="1">
        <p:scale>
          <a:sx n="74" d="100"/>
          <a:sy n="74" d="100"/>
        </p:scale>
        <p:origin x="126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2.wmf"/><Relationship Id="rId4"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48.wmf"/><Relationship Id="rId1" Type="http://schemas.openxmlformats.org/officeDocument/2006/relationships/image" Target="../media/image9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4"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B01594-3462-4479-A965-BDBB27C09AB1}" type="datetimeFigureOut">
              <a:rPr lang="fr-FR" smtClean="0"/>
              <a:pPr/>
              <a:t>16/09/2015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E04D59-1C50-4921-8E07-05EE41E3640D}" type="slidenum">
              <a:rPr lang="fr-FR" smtClean="0"/>
              <a:pPr/>
              <a:t>‹N°›</a:t>
            </a:fld>
            <a:endParaRPr lang="fr-FR"/>
          </a:p>
        </p:txBody>
      </p:sp>
    </p:spTree>
    <p:extLst>
      <p:ext uri="{BB962C8B-B14F-4D97-AF65-F5344CB8AC3E}">
        <p14:creationId xmlns:p14="http://schemas.microsoft.com/office/powerpoint/2010/main" val="1580148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L'atmosphère est une pellicule formée de gaz qui entoure la terre. Cette couche s'est formée après en plusieurs millions d'années. Ces gaz ont une épaisseur de 50 à 500 km. De plus, la force gravitationnelle de la terre faite en sorte que les gaz les plus lourds sont plus proche de la terre et les moins lourds sont plus éloignés. Donc, 99 % de la masse atmosphérique est située à moins de 50 km de la terre. Finalement, l'atmosphère permet à la terre de conserver une température moyenne assez élevée (entre 15 et 30 degrés Celsius) ce qui aide au développement de la vie sur terre.</a:t>
            </a:r>
            <a:br>
              <a:rPr lang="fr-FR" dirty="0" smtClean="0"/>
            </a:br>
            <a:endParaRPr lang="fr-FR" dirty="0"/>
          </a:p>
        </p:txBody>
      </p:sp>
      <p:sp>
        <p:nvSpPr>
          <p:cNvPr id="4" name="Espace réservé du numéro de diapositive 3"/>
          <p:cNvSpPr>
            <a:spLocks noGrp="1"/>
          </p:cNvSpPr>
          <p:nvPr>
            <p:ph type="sldNum" sz="quarter" idx="10"/>
          </p:nvPr>
        </p:nvSpPr>
        <p:spPr/>
        <p:txBody>
          <a:bodyPr/>
          <a:lstStyle/>
          <a:p>
            <a:fld id="{A8E04D59-1C50-4921-8E07-05EE41E3640D}" type="slidenum">
              <a:rPr lang="fr-FR" smtClean="0"/>
              <a:pPr/>
              <a:t>51</a:t>
            </a:fld>
            <a:endParaRPr lang="fr-FR"/>
          </a:p>
        </p:txBody>
      </p:sp>
    </p:spTree>
    <p:extLst>
      <p:ext uri="{BB962C8B-B14F-4D97-AF65-F5344CB8AC3E}">
        <p14:creationId xmlns:p14="http://schemas.microsoft.com/office/powerpoint/2010/main" val="921572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8C8CC180-BB57-4D74-9CD8-2E1C9BE70D9E}" type="datetimeFigureOut">
              <a:rPr lang="fr-FR" smtClean="0"/>
              <a:pPr/>
              <a:t>16/09/2015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3369D14-ECDE-4627-825F-FC8A3725F06C}"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C8CC180-BB57-4D74-9CD8-2E1C9BE70D9E}" type="datetimeFigureOut">
              <a:rPr lang="fr-FR" smtClean="0"/>
              <a:pPr/>
              <a:t>16/09/2015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3369D14-ECDE-4627-825F-FC8A3725F06C}"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C8CC180-BB57-4D74-9CD8-2E1C9BE70D9E}" type="datetimeFigureOut">
              <a:rPr lang="fr-FR" smtClean="0"/>
              <a:pPr/>
              <a:t>16/09/2015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3369D14-ECDE-4627-825F-FC8A3725F06C}"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C8CC180-BB57-4D74-9CD8-2E1C9BE70D9E}" type="datetimeFigureOut">
              <a:rPr lang="fr-FR" smtClean="0"/>
              <a:pPr/>
              <a:t>16/09/2015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3369D14-ECDE-4627-825F-FC8A3725F06C}"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8C8CC180-BB57-4D74-9CD8-2E1C9BE70D9E}" type="datetimeFigureOut">
              <a:rPr lang="fr-FR" smtClean="0"/>
              <a:pPr/>
              <a:t>16/09/2015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3369D14-ECDE-4627-825F-FC8A3725F06C}"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C8CC180-BB57-4D74-9CD8-2E1C9BE70D9E}" type="datetimeFigureOut">
              <a:rPr lang="fr-FR" smtClean="0"/>
              <a:pPr/>
              <a:t>16/09/2015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3369D14-ECDE-4627-825F-FC8A3725F06C}"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8C8CC180-BB57-4D74-9CD8-2E1C9BE70D9E}" type="datetimeFigureOut">
              <a:rPr lang="fr-FR" smtClean="0"/>
              <a:pPr/>
              <a:t>16/09/2015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3369D14-ECDE-4627-825F-FC8A3725F06C}"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8C8CC180-BB57-4D74-9CD8-2E1C9BE70D9E}" type="datetimeFigureOut">
              <a:rPr lang="fr-FR" smtClean="0"/>
              <a:pPr/>
              <a:t>16/09/2015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A3369D14-ECDE-4627-825F-FC8A3725F06C}"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C8CC180-BB57-4D74-9CD8-2E1C9BE70D9E}" type="datetimeFigureOut">
              <a:rPr lang="fr-FR" smtClean="0"/>
              <a:pPr/>
              <a:t>16/09/2015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3369D14-ECDE-4627-825F-FC8A3725F06C}"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8C8CC180-BB57-4D74-9CD8-2E1C9BE70D9E}" type="datetimeFigureOut">
              <a:rPr lang="fr-FR" smtClean="0"/>
              <a:pPr/>
              <a:t>16/09/2015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3369D14-ECDE-4627-825F-FC8A3725F06C}"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8C8CC180-BB57-4D74-9CD8-2E1C9BE70D9E}" type="datetimeFigureOut">
              <a:rPr lang="fr-FR" smtClean="0"/>
              <a:pPr/>
              <a:t>16/09/2015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3369D14-ECDE-4627-825F-FC8A3725F06C}"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CC180-BB57-4D74-9CD8-2E1C9BE70D9E}" type="datetimeFigureOut">
              <a:rPr lang="fr-FR" smtClean="0"/>
              <a:pPr/>
              <a:t>16/09/2015</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369D14-ECDE-4627-825F-FC8A3725F06C}"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8.wmf"/><Relationship Id="rId5" Type="http://schemas.openxmlformats.org/officeDocument/2006/relationships/oleObject" Target="../embeddings/oleObject8.bin"/><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wmf"/><Relationship Id="rId5" Type="http://schemas.openxmlformats.org/officeDocument/2006/relationships/oleObject" Target="../embeddings/oleObject10.bin"/><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3.wmf"/><Relationship Id="rId5" Type="http://schemas.openxmlformats.org/officeDocument/2006/relationships/oleObject" Target="../embeddings/oleObject13.bin"/><Relationship Id="rId4" Type="http://schemas.openxmlformats.org/officeDocument/2006/relationships/image" Target="../media/image22.wmf"/></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2.wmf"/><Relationship Id="rId5" Type="http://schemas.openxmlformats.org/officeDocument/2006/relationships/oleObject" Target="../embeddings/oleObject15.bin"/><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2.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7.bin"/><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6.wmf"/><Relationship Id="rId11" Type="http://schemas.openxmlformats.org/officeDocument/2006/relationships/image" Target="../media/image48.wmf"/><Relationship Id="rId5" Type="http://schemas.openxmlformats.org/officeDocument/2006/relationships/oleObject" Target="../embeddings/oleObject18.bin"/><Relationship Id="rId10" Type="http://schemas.openxmlformats.org/officeDocument/2006/relationships/oleObject" Target="../embeddings/oleObject20.bin"/><Relationship Id="rId4" Type="http://schemas.openxmlformats.org/officeDocument/2006/relationships/image" Target="../media/image45.wmf"/><Relationship Id="rId9" Type="http://schemas.openxmlformats.org/officeDocument/2006/relationships/image" Target="../media/image47.w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62.wmf"/></Relationships>
</file>

<file path=ppt/slides/_rels/slide42.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4.wmf"/><Relationship Id="rId5" Type="http://schemas.openxmlformats.org/officeDocument/2006/relationships/oleObject" Target="../embeddings/oleObject23.bin"/><Relationship Id="rId10" Type="http://schemas.openxmlformats.org/officeDocument/2006/relationships/image" Target="../media/image62.wmf"/><Relationship Id="rId4" Type="http://schemas.openxmlformats.org/officeDocument/2006/relationships/image" Target="../media/image63.wmf"/><Relationship Id="rId9" Type="http://schemas.openxmlformats.org/officeDocument/2006/relationships/oleObject" Target="../embeddings/oleObject25.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6.jpeg"/><Relationship Id="rId4" Type="http://schemas.openxmlformats.org/officeDocument/2006/relationships/image" Target="../media/image62.wmf"/></Relationships>
</file>

<file path=ppt/slides/_rels/slide44.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7.wmf"/><Relationship Id="rId5" Type="http://schemas.openxmlformats.org/officeDocument/2006/relationships/oleObject" Target="../embeddings/oleObject28.bin"/><Relationship Id="rId10" Type="http://schemas.openxmlformats.org/officeDocument/2006/relationships/image" Target="../media/image69.wmf"/><Relationship Id="rId4" Type="http://schemas.openxmlformats.org/officeDocument/2006/relationships/image" Target="../media/image62.wmf"/><Relationship Id="rId9" Type="http://schemas.openxmlformats.org/officeDocument/2006/relationships/oleObject" Target="../embeddings/oleObject30.bin"/></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70.wmf"/><Relationship Id="rId5" Type="http://schemas.openxmlformats.org/officeDocument/2006/relationships/oleObject" Target="../embeddings/oleObject31.bin"/><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32.bin"/><Relationship Id="rId7"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3.bin"/><Relationship Id="rId5" Type="http://schemas.openxmlformats.org/officeDocument/2006/relationships/image" Target="../media/image80.png"/><Relationship Id="rId4" Type="http://schemas.openxmlformats.org/officeDocument/2006/relationships/image" Target="../media/image77.wmf"/><Relationship Id="rId9" Type="http://schemas.openxmlformats.org/officeDocument/2006/relationships/image" Target="../media/image79.wmf"/></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96.png"/><Relationship Id="rId7" Type="http://schemas.openxmlformats.org/officeDocument/2006/relationships/oleObject" Target="../embeddings/oleObject36.bin"/><Relationship Id="rId12"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97.png"/><Relationship Id="rId11" Type="http://schemas.openxmlformats.org/officeDocument/2006/relationships/oleObject" Target="../embeddings/oleObject38.bin"/><Relationship Id="rId5" Type="http://schemas.openxmlformats.org/officeDocument/2006/relationships/image" Target="../media/image92.wmf"/><Relationship Id="rId10" Type="http://schemas.openxmlformats.org/officeDocument/2006/relationships/image" Target="../media/image94.wmf"/><Relationship Id="rId4" Type="http://schemas.openxmlformats.org/officeDocument/2006/relationships/oleObject" Target="../embeddings/oleObject35.bin"/><Relationship Id="rId9" Type="http://schemas.openxmlformats.org/officeDocument/2006/relationships/oleObject" Target="../embeddings/oleObject37.bin"/></Relationships>
</file>

<file path=ppt/slides/_rels/slide61.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8.wmf"/><Relationship Id="rId5" Type="http://schemas.openxmlformats.org/officeDocument/2006/relationships/oleObject" Target="../embeddings/oleObject40.bin"/><Relationship Id="rId4" Type="http://schemas.openxmlformats.org/officeDocument/2006/relationships/image" Target="../media/image98.wmf"/></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oleObject" Target="../embeddings/oleObject42.bin"/><Relationship Id="rId7" Type="http://schemas.openxmlformats.org/officeDocument/2006/relationships/image" Target="../media/image75.jpe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04.wmf"/><Relationship Id="rId11" Type="http://schemas.openxmlformats.org/officeDocument/2006/relationships/image" Target="../media/image106.wmf"/><Relationship Id="rId5" Type="http://schemas.openxmlformats.org/officeDocument/2006/relationships/oleObject" Target="../embeddings/oleObject43.bin"/><Relationship Id="rId10" Type="http://schemas.openxmlformats.org/officeDocument/2006/relationships/oleObject" Target="../embeddings/oleObject45.bin"/><Relationship Id="rId4" Type="http://schemas.openxmlformats.org/officeDocument/2006/relationships/image" Target="../media/image103.wmf"/><Relationship Id="rId9" Type="http://schemas.openxmlformats.org/officeDocument/2006/relationships/image" Target="../media/image105.wmf"/></Relationships>
</file>

<file path=ppt/slides/_rels/slide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3.gif"/></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png"/><Relationship Id="rId7" Type="http://schemas.openxmlformats.org/officeDocument/2006/relationships/image" Target="../media/image118.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2.png"/><Relationship Id="rId9" Type="http://schemas.openxmlformats.org/officeDocument/2006/relationships/image" Target="../media/image120.jpe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jpeg"/><Relationship Id="rId4" Type="http://schemas.openxmlformats.org/officeDocument/2006/relationships/image" Target="../media/image111.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23528" y="1340768"/>
            <a:ext cx="8132440" cy="3744416"/>
          </a:xfrm>
        </p:spPr>
        <p:txBody>
          <a:bodyPr>
            <a:normAutofit/>
          </a:bodyPr>
          <a:lstStyle/>
          <a:p>
            <a:r>
              <a:rPr lang="fr-FR" dirty="0"/>
              <a:t>V</a:t>
            </a:r>
            <a:r>
              <a:rPr lang="fr-FR" dirty="0" smtClean="0"/>
              <a:t>ariables d’état:</a:t>
            </a:r>
            <a:br>
              <a:rPr lang="fr-FR" dirty="0" smtClean="0"/>
            </a:br>
            <a:r>
              <a:rPr lang="fr-FR" dirty="0" smtClean="0"/>
              <a:t>Température et pression</a:t>
            </a:r>
            <a:br>
              <a:rPr lang="fr-FR" dirty="0" smtClean="0"/>
            </a:br>
            <a:r>
              <a:rPr lang="fr-FR" dirty="0" err="1" smtClean="0"/>
              <a:t>Chap</a:t>
            </a:r>
            <a:r>
              <a:rPr lang="fr-FR" dirty="0" smtClean="0"/>
              <a:t> II</a:t>
            </a:r>
            <a:br>
              <a:rPr lang="fr-FR" dirty="0" smtClean="0"/>
            </a:b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1143000"/>
          </a:xfrm>
        </p:spPr>
        <p:txBody>
          <a:bodyPr/>
          <a:lstStyle/>
          <a:p>
            <a:r>
              <a:rPr lang="fr-FR" dirty="0" smtClean="0"/>
              <a:t>Température</a:t>
            </a:r>
            <a:endParaRPr lang="fr-FR" dirty="0"/>
          </a:p>
        </p:txBody>
      </p:sp>
      <p:sp>
        <p:nvSpPr>
          <p:cNvPr id="11" name="ZoneTexte 10"/>
          <p:cNvSpPr txBox="1"/>
          <p:nvPr/>
        </p:nvSpPr>
        <p:spPr>
          <a:xfrm>
            <a:off x="395536" y="908720"/>
            <a:ext cx="7416824" cy="646331"/>
          </a:xfrm>
          <a:prstGeom prst="rect">
            <a:avLst/>
          </a:prstGeom>
          <a:noFill/>
        </p:spPr>
        <p:txBody>
          <a:bodyPr wrap="square" rtlCol="0">
            <a:spAutoFit/>
          </a:bodyPr>
          <a:lstStyle/>
          <a:p>
            <a:r>
              <a:rPr lang="fr-FR" sz="3600" dirty="0" smtClean="0"/>
              <a:t>Echelle(s) empirique(s)</a:t>
            </a:r>
            <a:endParaRPr lang="fr-FR" sz="3600" dirty="0"/>
          </a:p>
        </p:txBody>
      </p:sp>
      <p:sp>
        <p:nvSpPr>
          <p:cNvPr id="14" name="ZoneTexte 13"/>
          <p:cNvSpPr txBox="1"/>
          <p:nvPr/>
        </p:nvSpPr>
        <p:spPr>
          <a:xfrm>
            <a:off x="3347864" y="1772816"/>
            <a:ext cx="184731" cy="369332"/>
          </a:xfrm>
          <a:prstGeom prst="rect">
            <a:avLst/>
          </a:prstGeom>
          <a:noFill/>
        </p:spPr>
        <p:txBody>
          <a:bodyPr wrap="none" rtlCol="0">
            <a:spAutoFit/>
          </a:bodyPr>
          <a:lstStyle/>
          <a:p>
            <a:endParaRPr lang="fr-FR" dirty="0"/>
          </a:p>
        </p:txBody>
      </p:sp>
      <p:graphicFrame>
        <p:nvGraphicFramePr>
          <p:cNvPr id="16" name="Tableau 15"/>
          <p:cNvGraphicFramePr>
            <a:graphicFrameLocks noGrp="1"/>
          </p:cNvGraphicFramePr>
          <p:nvPr>
            <p:extLst>
              <p:ext uri="{D42A27DB-BD31-4B8C-83A1-F6EECF244321}">
                <p14:modId xmlns:p14="http://schemas.microsoft.com/office/powerpoint/2010/main" val="2234409843"/>
              </p:ext>
            </p:extLst>
          </p:nvPr>
        </p:nvGraphicFramePr>
        <p:xfrm>
          <a:off x="539551" y="2561632"/>
          <a:ext cx="7992890" cy="2739576"/>
        </p:xfrm>
        <a:graphic>
          <a:graphicData uri="http://schemas.openxmlformats.org/drawingml/2006/table">
            <a:tbl>
              <a:tblPr firstRow="1" bandRow="1">
                <a:tableStyleId>{5C22544A-7EE6-4342-B048-85BDC9FD1C3A}</a:tableStyleId>
              </a:tblPr>
              <a:tblGrid>
                <a:gridCol w="1598578"/>
                <a:gridCol w="1598578"/>
                <a:gridCol w="1598578"/>
                <a:gridCol w="1598578"/>
                <a:gridCol w="1598578"/>
              </a:tblGrid>
              <a:tr h="716808">
                <a:tc>
                  <a:txBody>
                    <a:bodyPr/>
                    <a:lstStyle/>
                    <a:p>
                      <a:endParaRPr lang="fr-FR" dirty="0"/>
                    </a:p>
                  </a:txBody>
                  <a:tcPr/>
                </a:tc>
                <a:tc>
                  <a:txBody>
                    <a:bodyPr/>
                    <a:lstStyle/>
                    <a:p>
                      <a:pPr algn="ctr"/>
                      <a:r>
                        <a:rPr lang="fr-FR" dirty="0" smtClean="0"/>
                        <a:t>Celsius</a:t>
                      </a:r>
                      <a:endParaRPr lang="fr-FR" dirty="0"/>
                    </a:p>
                  </a:txBody>
                  <a:tcPr/>
                </a:tc>
                <a:tc>
                  <a:txBody>
                    <a:bodyPr/>
                    <a:lstStyle/>
                    <a:p>
                      <a:pPr algn="ctr"/>
                      <a:r>
                        <a:rPr lang="fr-FR" dirty="0" smtClean="0"/>
                        <a:t>Fahrenheit</a:t>
                      </a:r>
                      <a:endParaRPr lang="fr-FR" dirty="0"/>
                    </a:p>
                  </a:txBody>
                  <a:tcPr/>
                </a:tc>
                <a:tc>
                  <a:txBody>
                    <a:bodyPr/>
                    <a:lstStyle/>
                    <a:p>
                      <a:pPr algn="ctr"/>
                      <a:r>
                        <a:rPr lang="fr-FR" dirty="0" smtClean="0"/>
                        <a:t>Rankine</a:t>
                      </a:r>
                      <a:endParaRPr lang="fr-FR" dirty="0"/>
                    </a:p>
                  </a:txBody>
                  <a:tcPr/>
                </a:tc>
                <a:tc>
                  <a:txBody>
                    <a:bodyPr/>
                    <a:lstStyle/>
                    <a:p>
                      <a:pPr algn="ctr"/>
                      <a:r>
                        <a:rPr lang="fr-FR" dirty="0" smtClean="0"/>
                        <a:t>…</a:t>
                      </a:r>
                      <a:endParaRPr lang="fr-FR" dirty="0"/>
                    </a:p>
                  </a:txBody>
                  <a:tcPr/>
                </a:tc>
              </a:tr>
              <a:tr h="1011384">
                <a:tc>
                  <a:txBody>
                    <a:bodyPr/>
                    <a:lstStyle/>
                    <a:p>
                      <a:pPr algn="ctr"/>
                      <a:r>
                        <a:rPr lang="fr-FR" dirty="0" smtClean="0"/>
                        <a:t>Température du corps humain</a:t>
                      </a:r>
                      <a:endParaRPr lang="fr-FR" dirty="0"/>
                    </a:p>
                  </a:txBody>
                  <a:tcPr/>
                </a:tc>
                <a:tc>
                  <a:txBody>
                    <a:bodyPr/>
                    <a:lstStyle/>
                    <a:p>
                      <a:pPr algn="ctr"/>
                      <a:r>
                        <a:rPr lang="fr-FR" dirty="0" smtClean="0"/>
                        <a:t>36,8</a:t>
                      </a:r>
                      <a:endParaRPr lang="fr-FR" dirty="0"/>
                    </a:p>
                  </a:txBody>
                  <a:tcPr/>
                </a:tc>
                <a:tc>
                  <a:txBody>
                    <a:bodyPr/>
                    <a:lstStyle/>
                    <a:p>
                      <a:pPr algn="ctr"/>
                      <a:r>
                        <a:rPr lang="fr-FR" dirty="0" smtClean="0"/>
                        <a:t>98,24</a:t>
                      </a:r>
                      <a:endParaRPr lang="fr-FR" dirty="0"/>
                    </a:p>
                  </a:txBody>
                  <a:tcPr/>
                </a:tc>
                <a:tc>
                  <a:txBody>
                    <a:bodyPr/>
                    <a:lstStyle/>
                    <a:p>
                      <a:pPr algn="ctr"/>
                      <a:r>
                        <a:rPr lang="fr-FR" dirty="0" smtClean="0"/>
                        <a:t>557,91</a:t>
                      </a:r>
                      <a:endParaRPr lang="fr-FR" dirty="0"/>
                    </a:p>
                  </a:txBody>
                  <a:tcPr/>
                </a:tc>
                <a:tc>
                  <a:txBody>
                    <a:bodyPr/>
                    <a:lstStyle/>
                    <a:p>
                      <a:pPr algn="ctr"/>
                      <a:endParaRPr lang="fr-FR" dirty="0"/>
                    </a:p>
                  </a:txBody>
                  <a:tcPr/>
                </a:tc>
              </a:tr>
              <a:tr h="1011384">
                <a:tc>
                  <a:txBody>
                    <a:bodyPr/>
                    <a:lstStyle/>
                    <a:p>
                      <a:pPr algn="ctr"/>
                      <a:r>
                        <a:rPr lang="fr-FR" dirty="0" smtClean="0"/>
                        <a:t>Température vaporisation de l’eau</a:t>
                      </a:r>
                      <a:endParaRPr lang="fr-FR" dirty="0"/>
                    </a:p>
                  </a:txBody>
                  <a:tcPr/>
                </a:tc>
                <a:tc>
                  <a:txBody>
                    <a:bodyPr/>
                    <a:lstStyle/>
                    <a:p>
                      <a:pPr algn="ctr"/>
                      <a:r>
                        <a:rPr lang="fr-FR" dirty="0" smtClean="0"/>
                        <a:t>100</a:t>
                      </a:r>
                      <a:endParaRPr lang="fr-FR" dirty="0"/>
                    </a:p>
                  </a:txBody>
                  <a:tcPr/>
                </a:tc>
                <a:tc>
                  <a:txBody>
                    <a:bodyPr/>
                    <a:lstStyle/>
                    <a:p>
                      <a:pPr algn="ctr"/>
                      <a:r>
                        <a:rPr lang="fr-FR" dirty="0" smtClean="0"/>
                        <a:t>212</a:t>
                      </a:r>
                      <a:endParaRPr lang="fr-FR" dirty="0"/>
                    </a:p>
                  </a:txBody>
                  <a:tcPr/>
                </a:tc>
                <a:tc>
                  <a:txBody>
                    <a:bodyPr/>
                    <a:lstStyle/>
                    <a:p>
                      <a:pPr algn="ctr"/>
                      <a:r>
                        <a:rPr lang="fr-FR" dirty="0" smtClean="0"/>
                        <a:t>671,67</a:t>
                      </a:r>
                      <a:endParaRPr lang="fr-FR" dirty="0"/>
                    </a:p>
                  </a:txBody>
                  <a:tcPr/>
                </a:tc>
                <a:tc>
                  <a:txBody>
                    <a:bodyPr/>
                    <a:lstStyle/>
                    <a:p>
                      <a:pPr algn="ctr"/>
                      <a:endParaRPr lang="fr-FR" dirty="0"/>
                    </a:p>
                  </a:txBody>
                  <a:tcPr/>
                </a:tc>
              </a:tr>
            </a:tbl>
          </a:graphicData>
        </a:graphic>
      </p:graphicFrame>
      <p:grpSp>
        <p:nvGrpSpPr>
          <p:cNvPr id="12" name="Groupe 11"/>
          <p:cNvGrpSpPr/>
          <p:nvPr/>
        </p:nvGrpSpPr>
        <p:grpSpPr>
          <a:xfrm>
            <a:off x="3131840" y="1689775"/>
            <a:ext cx="2808312" cy="587097"/>
            <a:chOff x="3131840" y="1555051"/>
            <a:chExt cx="2808312" cy="587097"/>
          </a:xfrm>
        </p:grpSpPr>
        <p:cxnSp>
          <p:nvCxnSpPr>
            <p:cNvPr id="4" name="Connecteur droit avec flèche 3"/>
            <p:cNvCxnSpPr/>
            <p:nvPr/>
          </p:nvCxnSpPr>
          <p:spPr>
            <a:xfrm>
              <a:off x="4355976" y="1555051"/>
              <a:ext cx="1584176" cy="58709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Connecteur droit avec flèche 5"/>
            <p:cNvCxnSpPr/>
            <p:nvPr/>
          </p:nvCxnSpPr>
          <p:spPr>
            <a:xfrm>
              <a:off x="4355976" y="1555051"/>
              <a:ext cx="0" cy="58709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H="1">
              <a:off x="3131840" y="1555051"/>
              <a:ext cx="1224136" cy="58709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400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1143000"/>
          </a:xfrm>
        </p:spPr>
        <p:txBody>
          <a:bodyPr/>
          <a:lstStyle/>
          <a:p>
            <a:r>
              <a:rPr lang="fr-FR" dirty="0" smtClean="0"/>
              <a:t>Température</a:t>
            </a:r>
            <a:endParaRPr lang="fr-FR" dirty="0"/>
          </a:p>
        </p:txBody>
      </p:sp>
      <p:sp>
        <p:nvSpPr>
          <p:cNvPr id="11" name="ZoneTexte 10"/>
          <p:cNvSpPr txBox="1"/>
          <p:nvPr/>
        </p:nvSpPr>
        <p:spPr>
          <a:xfrm>
            <a:off x="395536" y="692696"/>
            <a:ext cx="3888432" cy="646331"/>
          </a:xfrm>
          <a:prstGeom prst="rect">
            <a:avLst/>
          </a:prstGeom>
          <a:noFill/>
        </p:spPr>
        <p:txBody>
          <a:bodyPr wrap="square" rtlCol="0">
            <a:spAutoFit/>
          </a:bodyPr>
          <a:lstStyle/>
          <a:p>
            <a:r>
              <a:rPr lang="fr-FR" sz="3600" dirty="0" smtClean="0"/>
              <a:t>Echelle empirique</a:t>
            </a:r>
            <a:endParaRPr lang="fr-FR" sz="3600" dirty="0"/>
          </a:p>
        </p:txBody>
      </p:sp>
      <p:sp>
        <p:nvSpPr>
          <p:cNvPr id="14" name="ZoneTexte 13"/>
          <p:cNvSpPr txBox="1"/>
          <p:nvPr/>
        </p:nvSpPr>
        <p:spPr>
          <a:xfrm>
            <a:off x="3347864" y="1772816"/>
            <a:ext cx="184731" cy="369332"/>
          </a:xfrm>
          <a:prstGeom prst="rect">
            <a:avLst/>
          </a:prstGeom>
          <a:noFill/>
        </p:spPr>
        <p:txBody>
          <a:bodyPr wrap="none" rtlCol="0">
            <a:spAutoFit/>
          </a:bodyPr>
          <a:lstStyle/>
          <a:p>
            <a:endParaRPr lang="fr-FR" dirty="0"/>
          </a:p>
        </p:txBody>
      </p:sp>
      <p:sp>
        <p:nvSpPr>
          <p:cNvPr id="9" name="ZoneTexte 8"/>
          <p:cNvSpPr txBox="1"/>
          <p:nvPr/>
        </p:nvSpPr>
        <p:spPr>
          <a:xfrm>
            <a:off x="467544" y="1340768"/>
            <a:ext cx="4536504" cy="584775"/>
          </a:xfrm>
          <a:prstGeom prst="rect">
            <a:avLst/>
          </a:prstGeom>
          <a:noFill/>
        </p:spPr>
        <p:txBody>
          <a:bodyPr wrap="square" rtlCol="0">
            <a:spAutoFit/>
          </a:bodyPr>
          <a:lstStyle/>
          <a:p>
            <a:r>
              <a:rPr lang="fr-FR" sz="3200" dirty="0" smtClean="0"/>
              <a:t>Remarques</a:t>
            </a:r>
            <a:endParaRPr lang="fr-FR" sz="3200" dirty="0"/>
          </a:p>
        </p:txBody>
      </p:sp>
      <p:sp>
        <p:nvSpPr>
          <p:cNvPr id="15" name="Flèche vers le bas 14"/>
          <p:cNvSpPr/>
          <p:nvPr/>
        </p:nvSpPr>
        <p:spPr>
          <a:xfrm>
            <a:off x="4211960" y="4941168"/>
            <a:ext cx="360040"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6" name="Tableau 15"/>
          <p:cNvGraphicFramePr>
            <a:graphicFrameLocks noGrp="1"/>
          </p:cNvGraphicFramePr>
          <p:nvPr/>
        </p:nvGraphicFramePr>
        <p:xfrm>
          <a:off x="539551" y="2057576"/>
          <a:ext cx="7992890" cy="2739576"/>
        </p:xfrm>
        <a:graphic>
          <a:graphicData uri="http://schemas.openxmlformats.org/drawingml/2006/table">
            <a:tbl>
              <a:tblPr firstRow="1" bandRow="1">
                <a:tableStyleId>{5C22544A-7EE6-4342-B048-85BDC9FD1C3A}</a:tableStyleId>
              </a:tblPr>
              <a:tblGrid>
                <a:gridCol w="1598578"/>
                <a:gridCol w="1598578"/>
                <a:gridCol w="1598578"/>
                <a:gridCol w="1598578"/>
                <a:gridCol w="1598578"/>
              </a:tblGrid>
              <a:tr h="716808">
                <a:tc>
                  <a:txBody>
                    <a:bodyPr/>
                    <a:lstStyle/>
                    <a:p>
                      <a:endParaRPr lang="fr-FR" dirty="0"/>
                    </a:p>
                  </a:txBody>
                  <a:tcPr/>
                </a:tc>
                <a:tc>
                  <a:txBody>
                    <a:bodyPr/>
                    <a:lstStyle/>
                    <a:p>
                      <a:pPr algn="ctr"/>
                      <a:r>
                        <a:rPr lang="fr-FR" dirty="0" smtClean="0"/>
                        <a:t>Celsius</a:t>
                      </a:r>
                      <a:endParaRPr lang="fr-FR" dirty="0"/>
                    </a:p>
                  </a:txBody>
                  <a:tcPr/>
                </a:tc>
                <a:tc>
                  <a:txBody>
                    <a:bodyPr/>
                    <a:lstStyle/>
                    <a:p>
                      <a:pPr algn="ctr"/>
                      <a:r>
                        <a:rPr lang="fr-FR" dirty="0" smtClean="0"/>
                        <a:t>Fahrenheit</a:t>
                      </a:r>
                      <a:endParaRPr lang="fr-FR" dirty="0"/>
                    </a:p>
                  </a:txBody>
                  <a:tcPr/>
                </a:tc>
                <a:tc>
                  <a:txBody>
                    <a:bodyPr/>
                    <a:lstStyle/>
                    <a:p>
                      <a:pPr algn="ctr"/>
                      <a:r>
                        <a:rPr lang="fr-FR" dirty="0" smtClean="0"/>
                        <a:t>Rankine</a:t>
                      </a:r>
                      <a:endParaRPr lang="fr-FR" dirty="0"/>
                    </a:p>
                  </a:txBody>
                  <a:tcPr/>
                </a:tc>
                <a:tc>
                  <a:txBody>
                    <a:bodyPr/>
                    <a:lstStyle/>
                    <a:p>
                      <a:pPr algn="ctr"/>
                      <a:r>
                        <a:rPr lang="fr-FR" dirty="0" smtClean="0"/>
                        <a:t>…</a:t>
                      </a:r>
                      <a:endParaRPr lang="fr-FR" dirty="0"/>
                    </a:p>
                  </a:txBody>
                  <a:tcPr/>
                </a:tc>
              </a:tr>
              <a:tr h="1011384">
                <a:tc>
                  <a:txBody>
                    <a:bodyPr/>
                    <a:lstStyle/>
                    <a:p>
                      <a:pPr algn="ctr"/>
                      <a:r>
                        <a:rPr lang="fr-FR" dirty="0" smtClean="0"/>
                        <a:t>Température du corps humain</a:t>
                      </a:r>
                      <a:endParaRPr lang="fr-FR" dirty="0"/>
                    </a:p>
                  </a:txBody>
                  <a:tcPr/>
                </a:tc>
                <a:tc>
                  <a:txBody>
                    <a:bodyPr/>
                    <a:lstStyle/>
                    <a:p>
                      <a:pPr algn="ctr"/>
                      <a:r>
                        <a:rPr lang="fr-FR" dirty="0" smtClean="0"/>
                        <a:t>36,8</a:t>
                      </a:r>
                      <a:endParaRPr lang="fr-FR" dirty="0"/>
                    </a:p>
                  </a:txBody>
                  <a:tcPr/>
                </a:tc>
                <a:tc>
                  <a:txBody>
                    <a:bodyPr/>
                    <a:lstStyle/>
                    <a:p>
                      <a:pPr algn="ctr"/>
                      <a:r>
                        <a:rPr lang="fr-FR" dirty="0" smtClean="0"/>
                        <a:t>98,24</a:t>
                      </a:r>
                      <a:endParaRPr lang="fr-FR" dirty="0"/>
                    </a:p>
                  </a:txBody>
                  <a:tcPr/>
                </a:tc>
                <a:tc>
                  <a:txBody>
                    <a:bodyPr/>
                    <a:lstStyle/>
                    <a:p>
                      <a:pPr algn="ctr"/>
                      <a:r>
                        <a:rPr lang="fr-FR" dirty="0" smtClean="0"/>
                        <a:t>557,91</a:t>
                      </a:r>
                      <a:endParaRPr lang="fr-FR" dirty="0"/>
                    </a:p>
                  </a:txBody>
                  <a:tcPr/>
                </a:tc>
                <a:tc>
                  <a:txBody>
                    <a:bodyPr/>
                    <a:lstStyle/>
                    <a:p>
                      <a:pPr algn="ctr"/>
                      <a:endParaRPr lang="fr-FR" dirty="0"/>
                    </a:p>
                  </a:txBody>
                  <a:tcPr/>
                </a:tc>
              </a:tr>
              <a:tr h="1011384">
                <a:tc>
                  <a:txBody>
                    <a:bodyPr/>
                    <a:lstStyle/>
                    <a:p>
                      <a:pPr algn="ctr"/>
                      <a:r>
                        <a:rPr lang="fr-FR" dirty="0" smtClean="0"/>
                        <a:t>Température vaporisation de l’eau</a:t>
                      </a:r>
                      <a:endParaRPr lang="fr-FR" dirty="0"/>
                    </a:p>
                  </a:txBody>
                  <a:tcPr/>
                </a:tc>
                <a:tc>
                  <a:txBody>
                    <a:bodyPr/>
                    <a:lstStyle/>
                    <a:p>
                      <a:pPr algn="ctr"/>
                      <a:r>
                        <a:rPr lang="fr-FR" dirty="0" smtClean="0"/>
                        <a:t>100</a:t>
                      </a:r>
                      <a:endParaRPr lang="fr-FR" dirty="0"/>
                    </a:p>
                  </a:txBody>
                  <a:tcPr/>
                </a:tc>
                <a:tc>
                  <a:txBody>
                    <a:bodyPr/>
                    <a:lstStyle/>
                    <a:p>
                      <a:pPr algn="ctr"/>
                      <a:r>
                        <a:rPr lang="fr-FR" dirty="0" smtClean="0"/>
                        <a:t>212</a:t>
                      </a:r>
                      <a:endParaRPr lang="fr-FR" dirty="0"/>
                    </a:p>
                  </a:txBody>
                  <a:tcPr/>
                </a:tc>
                <a:tc>
                  <a:txBody>
                    <a:bodyPr/>
                    <a:lstStyle/>
                    <a:p>
                      <a:pPr algn="ctr"/>
                      <a:r>
                        <a:rPr lang="fr-FR" dirty="0" smtClean="0"/>
                        <a:t>671,67</a:t>
                      </a:r>
                      <a:endParaRPr lang="fr-FR" dirty="0"/>
                    </a:p>
                  </a:txBody>
                  <a:tcPr/>
                </a:tc>
                <a:tc>
                  <a:txBody>
                    <a:bodyPr/>
                    <a:lstStyle/>
                    <a:p>
                      <a:pPr algn="ctr"/>
                      <a:endParaRPr lang="fr-FR" dirty="0"/>
                    </a:p>
                  </a:txBody>
                  <a:tcPr/>
                </a:tc>
              </a:tr>
            </a:tbl>
          </a:graphicData>
        </a:graphic>
      </p:graphicFrame>
      <p:sp>
        <p:nvSpPr>
          <p:cNvPr id="10" name="ZoneTexte 9"/>
          <p:cNvSpPr txBox="1"/>
          <p:nvPr/>
        </p:nvSpPr>
        <p:spPr>
          <a:xfrm>
            <a:off x="323528" y="5733256"/>
            <a:ext cx="8568952" cy="954107"/>
          </a:xfrm>
          <a:prstGeom prst="rect">
            <a:avLst/>
          </a:prstGeom>
          <a:noFill/>
        </p:spPr>
        <p:txBody>
          <a:bodyPr wrap="square" rtlCol="0">
            <a:spAutoFit/>
          </a:bodyPr>
          <a:lstStyle/>
          <a:p>
            <a:r>
              <a:rPr lang="fr-FR" sz="2800" smtClean="0"/>
              <a:t>Valeurs arbitraires </a:t>
            </a:r>
            <a:r>
              <a:rPr lang="fr-FR" sz="2800" smtClean="0">
                <a:sym typeface="Symbol"/>
              </a:rPr>
              <a:t></a:t>
            </a:r>
            <a:r>
              <a:rPr lang="fr-FR" sz="2800" smtClean="0"/>
              <a:t> f(échelle</a:t>
            </a:r>
            <a:r>
              <a:rPr lang="fr-FR" sz="2800" dirty="0" smtClean="0"/>
              <a:t>) </a:t>
            </a:r>
          </a:p>
          <a:p>
            <a:r>
              <a:rPr lang="fr-FR" sz="2800" dirty="0" smtClean="0"/>
              <a:t>Impossibilité de les utiliser pour les calculs </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2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1143000"/>
          </a:xfrm>
        </p:spPr>
        <p:txBody>
          <a:bodyPr/>
          <a:lstStyle/>
          <a:p>
            <a:r>
              <a:rPr lang="fr-FR" dirty="0" smtClean="0"/>
              <a:t>Température</a:t>
            </a:r>
            <a:endParaRPr lang="fr-FR" dirty="0"/>
          </a:p>
        </p:txBody>
      </p:sp>
      <p:sp>
        <p:nvSpPr>
          <p:cNvPr id="10" name="ZoneTexte 9"/>
          <p:cNvSpPr txBox="1"/>
          <p:nvPr/>
        </p:nvSpPr>
        <p:spPr>
          <a:xfrm>
            <a:off x="179512" y="1916832"/>
            <a:ext cx="8856984" cy="1815882"/>
          </a:xfrm>
          <a:prstGeom prst="rect">
            <a:avLst/>
          </a:prstGeom>
          <a:noFill/>
        </p:spPr>
        <p:txBody>
          <a:bodyPr wrap="square" rtlCol="0">
            <a:spAutoFit/>
          </a:bodyPr>
          <a:lstStyle/>
          <a:p>
            <a:pPr marL="514350" indent="-514350">
              <a:buAutoNum type="arabicParenR"/>
            </a:pPr>
            <a:r>
              <a:rPr lang="fr-FR" sz="2800" dirty="0" smtClean="0"/>
              <a:t>Idée: définir une échelle de température </a:t>
            </a:r>
            <a:r>
              <a:rPr lang="fr-FR" sz="2800" dirty="0" smtClean="0">
                <a:solidFill>
                  <a:srgbClr val="FF0000"/>
                </a:solidFill>
              </a:rPr>
              <a:t>universelle</a:t>
            </a:r>
          </a:p>
          <a:p>
            <a:pPr marL="514350" indent="-514350"/>
            <a:endParaRPr lang="fr-FR" sz="2800" dirty="0" smtClean="0"/>
          </a:p>
          <a:p>
            <a:pPr marL="514350" indent="-514350"/>
            <a:r>
              <a:rPr lang="fr-FR" sz="2800" dirty="0" smtClean="0"/>
              <a:t> 		Grâce aux propriétés des gaz sous faible pression</a:t>
            </a:r>
          </a:p>
          <a:p>
            <a:pPr marL="514350" indent="-514350"/>
            <a:endParaRPr lang="fr-FR" sz="2800" dirty="0" smtClean="0"/>
          </a:p>
        </p:txBody>
      </p:sp>
      <p:sp>
        <p:nvSpPr>
          <p:cNvPr id="11" name="ZoneTexte 10"/>
          <p:cNvSpPr txBox="1"/>
          <p:nvPr/>
        </p:nvSpPr>
        <p:spPr>
          <a:xfrm>
            <a:off x="395536" y="620688"/>
            <a:ext cx="3888432" cy="646331"/>
          </a:xfrm>
          <a:prstGeom prst="rect">
            <a:avLst/>
          </a:prstGeom>
          <a:noFill/>
        </p:spPr>
        <p:txBody>
          <a:bodyPr wrap="square" rtlCol="0">
            <a:spAutoFit/>
          </a:bodyPr>
          <a:lstStyle/>
          <a:p>
            <a:r>
              <a:rPr lang="fr-FR" sz="3600" dirty="0" smtClean="0"/>
              <a:t>Echelle absolue</a:t>
            </a:r>
            <a:endParaRPr lang="fr-FR" sz="3600" dirty="0"/>
          </a:p>
        </p:txBody>
      </p:sp>
      <p:sp>
        <p:nvSpPr>
          <p:cNvPr id="13" name="ZoneTexte 12"/>
          <p:cNvSpPr txBox="1"/>
          <p:nvPr/>
        </p:nvSpPr>
        <p:spPr>
          <a:xfrm>
            <a:off x="395536" y="1340768"/>
            <a:ext cx="4536504" cy="584775"/>
          </a:xfrm>
          <a:prstGeom prst="rect">
            <a:avLst/>
          </a:prstGeom>
          <a:noFill/>
        </p:spPr>
        <p:txBody>
          <a:bodyPr wrap="square" rtlCol="0">
            <a:spAutoFit/>
          </a:bodyPr>
          <a:lstStyle/>
          <a:p>
            <a:r>
              <a:rPr lang="fr-FR" sz="3200" dirty="0" smtClean="0"/>
              <a:t>Kelvin</a:t>
            </a:r>
            <a:endParaRPr lang="fr-FR" sz="3200" dirty="0"/>
          </a:p>
        </p:txBody>
      </p:sp>
      <p:sp>
        <p:nvSpPr>
          <p:cNvPr id="14" name="ZoneTexte 13"/>
          <p:cNvSpPr txBox="1"/>
          <p:nvPr/>
        </p:nvSpPr>
        <p:spPr>
          <a:xfrm>
            <a:off x="3347864" y="1700808"/>
            <a:ext cx="184731" cy="369332"/>
          </a:xfrm>
          <a:prstGeom prst="rect">
            <a:avLst/>
          </a:prstGeom>
          <a:noFill/>
        </p:spPr>
        <p:txBody>
          <a:bodyPr wrap="none" rtlCol="0">
            <a:spAutoFit/>
          </a:bodyPr>
          <a:lstStyle/>
          <a:p>
            <a:endParaRPr lang="fr-FR" dirty="0"/>
          </a:p>
        </p:txBody>
      </p:sp>
      <p:sp>
        <p:nvSpPr>
          <p:cNvPr id="8" name="Flèche droite 7"/>
          <p:cNvSpPr/>
          <p:nvPr/>
        </p:nvSpPr>
        <p:spPr>
          <a:xfrm>
            <a:off x="323528" y="2924944"/>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p:cNvGrpSpPr/>
          <p:nvPr/>
        </p:nvGrpSpPr>
        <p:grpSpPr>
          <a:xfrm>
            <a:off x="2999964" y="3761576"/>
            <a:ext cx="3660268" cy="2761840"/>
            <a:chOff x="2999964" y="3761576"/>
            <a:chExt cx="3660268" cy="2761840"/>
          </a:xfrm>
        </p:grpSpPr>
        <p:pic>
          <p:nvPicPr>
            <p:cNvPr id="7" name="Picture 2"/>
            <p:cNvPicPr>
              <a:picLocks noChangeAspect="1" noChangeArrowheads="1"/>
            </p:cNvPicPr>
            <p:nvPr/>
          </p:nvPicPr>
          <p:blipFill>
            <a:blip r:embed="rId2" cstate="print"/>
            <a:srcRect/>
            <a:stretch>
              <a:fillRect/>
            </a:stretch>
          </p:blipFill>
          <p:spPr bwMode="auto">
            <a:xfrm>
              <a:off x="3059832" y="3761576"/>
              <a:ext cx="3600400" cy="2615274"/>
            </a:xfrm>
            <a:prstGeom prst="rect">
              <a:avLst/>
            </a:prstGeom>
            <a:noFill/>
            <a:ln w="9525">
              <a:noFill/>
              <a:miter lim="800000"/>
              <a:headEnd/>
              <a:tailEnd/>
            </a:ln>
          </p:spPr>
        </p:pic>
        <p:sp>
          <p:nvSpPr>
            <p:cNvPr id="4" name="ZoneTexte 3"/>
            <p:cNvSpPr txBox="1"/>
            <p:nvPr/>
          </p:nvSpPr>
          <p:spPr>
            <a:xfrm>
              <a:off x="2999964" y="3815437"/>
              <a:ext cx="504056" cy="369332"/>
            </a:xfrm>
            <a:prstGeom prst="rect">
              <a:avLst/>
            </a:prstGeom>
            <a:solidFill>
              <a:schemeClr val="bg1"/>
            </a:solidFill>
          </p:spPr>
          <p:txBody>
            <a:bodyPr wrap="square" rtlCol="0">
              <a:spAutoFit/>
            </a:bodyPr>
            <a:lstStyle/>
            <a:p>
              <a:pPr algn="ctr"/>
              <a:r>
                <a:rPr lang="fr-FR" dirty="0" smtClean="0"/>
                <a:t>PV</a:t>
              </a:r>
              <a:endParaRPr lang="fr-FR" dirty="0"/>
            </a:p>
          </p:txBody>
        </p:sp>
        <p:sp>
          <p:nvSpPr>
            <p:cNvPr id="12" name="ZoneTexte 11"/>
            <p:cNvSpPr txBox="1"/>
            <p:nvPr/>
          </p:nvSpPr>
          <p:spPr>
            <a:xfrm>
              <a:off x="6192180" y="6154084"/>
              <a:ext cx="252028" cy="369332"/>
            </a:xfrm>
            <a:prstGeom prst="rect">
              <a:avLst/>
            </a:prstGeom>
            <a:solidFill>
              <a:schemeClr val="bg1"/>
            </a:solidFill>
          </p:spPr>
          <p:txBody>
            <a:bodyPr wrap="square" rtlCol="0">
              <a:spAutoFit/>
            </a:bodyPr>
            <a:lstStyle/>
            <a:p>
              <a:pPr algn="ctr"/>
              <a:r>
                <a:rPr lang="fr-FR" dirty="0" smtClean="0"/>
                <a:t>P</a:t>
              </a:r>
              <a:endParaRPr lang="fr-FR" dirty="0"/>
            </a:p>
          </p:txBody>
        </p:sp>
        <p:sp>
          <p:nvSpPr>
            <p:cNvPr id="5" name="Rectangle 4"/>
            <p:cNvSpPr/>
            <p:nvPr/>
          </p:nvSpPr>
          <p:spPr>
            <a:xfrm>
              <a:off x="3112462" y="4437112"/>
              <a:ext cx="37218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fd</a:t>
              </a:r>
              <a:endParaRPr lang="fr-FR" dirty="0"/>
            </a:p>
          </p:txBody>
        </p:sp>
      </p:grpSp>
      <p:sp>
        <p:nvSpPr>
          <p:cNvPr id="3" name="Accolade fermante 2"/>
          <p:cNvSpPr/>
          <p:nvPr/>
        </p:nvSpPr>
        <p:spPr>
          <a:xfrm>
            <a:off x="6444208" y="4221088"/>
            <a:ext cx="144016" cy="12241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ZoneTexte 5"/>
          <p:cNvSpPr txBox="1"/>
          <p:nvPr/>
        </p:nvSpPr>
        <p:spPr>
          <a:xfrm>
            <a:off x="6675405" y="4510298"/>
            <a:ext cx="1424987" cy="646331"/>
          </a:xfrm>
          <a:prstGeom prst="rect">
            <a:avLst/>
          </a:prstGeom>
          <a:noFill/>
        </p:spPr>
        <p:txBody>
          <a:bodyPr wrap="square" rtlCol="0">
            <a:spAutoFit/>
          </a:bodyPr>
          <a:lstStyle/>
          <a:p>
            <a:pPr algn="ctr"/>
            <a:r>
              <a:rPr lang="fr-FR" dirty="0" smtClean="0"/>
              <a:t>Même température</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20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0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116632"/>
            <a:ext cx="6048672" cy="778098"/>
          </a:xfrm>
        </p:spPr>
        <p:txBody>
          <a:bodyPr>
            <a:normAutofit/>
          </a:bodyPr>
          <a:lstStyle/>
          <a:p>
            <a:r>
              <a:rPr lang="fr-FR" dirty="0" smtClean="0"/>
              <a:t>Température</a:t>
            </a:r>
            <a:endParaRPr lang="fr-FR" dirty="0"/>
          </a:p>
        </p:txBody>
      </p:sp>
      <p:grpSp>
        <p:nvGrpSpPr>
          <p:cNvPr id="19" name="Groupe 18"/>
          <p:cNvGrpSpPr/>
          <p:nvPr/>
        </p:nvGrpSpPr>
        <p:grpSpPr>
          <a:xfrm>
            <a:off x="1402854" y="2063383"/>
            <a:ext cx="4184168" cy="4176464"/>
            <a:chOff x="1906910" y="1629594"/>
            <a:chExt cx="4184168" cy="4176464"/>
          </a:xfrm>
        </p:grpSpPr>
        <p:cxnSp>
          <p:nvCxnSpPr>
            <p:cNvPr id="5" name="Connecteur droit avec flèche 4"/>
            <p:cNvCxnSpPr/>
            <p:nvPr/>
          </p:nvCxnSpPr>
          <p:spPr>
            <a:xfrm rot="5400000">
              <a:off x="-180528" y="3717032"/>
              <a:ext cx="4176464" cy="158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 name="Connecteur droit avec flèche 5"/>
            <p:cNvCxnSpPr/>
            <p:nvPr/>
          </p:nvCxnSpPr>
          <p:spPr>
            <a:xfrm rot="10800000">
              <a:off x="1914614" y="5784935"/>
              <a:ext cx="4176464" cy="158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4" name="Groupe 13"/>
          <p:cNvGrpSpPr/>
          <p:nvPr/>
        </p:nvGrpSpPr>
        <p:grpSpPr>
          <a:xfrm>
            <a:off x="1403648" y="2926687"/>
            <a:ext cx="4195698" cy="720079"/>
            <a:chOff x="1907704" y="2780930"/>
            <a:chExt cx="4195698" cy="1161003"/>
          </a:xfrm>
        </p:grpSpPr>
        <p:cxnSp>
          <p:nvCxnSpPr>
            <p:cNvPr id="7" name="Connecteur droit avec flèche 6"/>
            <p:cNvCxnSpPr/>
            <p:nvPr/>
          </p:nvCxnSpPr>
          <p:spPr>
            <a:xfrm rot="10800000" flipV="1">
              <a:off x="1907704" y="2780928"/>
              <a:ext cx="4104456" cy="576064"/>
            </a:xfrm>
            <a:prstGeom prst="straightConnector1">
              <a:avLst/>
            </a:prstGeom>
            <a:ln w="25400">
              <a:solidFill>
                <a:srgbClr val="C00000"/>
              </a:solidFill>
              <a:headEnd type="none"/>
              <a:tailEnd type="none"/>
            </a:ln>
          </p:spPr>
          <p:style>
            <a:lnRef idx="1">
              <a:schemeClr val="dk1"/>
            </a:lnRef>
            <a:fillRef idx="0">
              <a:schemeClr val="dk1"/>
            </a:fillRef>
            <a:effectRef idx="0">
              <a:schemeClr val="dk1"/>
            </a:effectRef>
            <a:fontRef idx="minor">
              <a:schemeClr val="tx1"/>
            </a:fontRef>
          </p:style>
        </p:cxnSp>
        <p:cxnSp>
          <p:nvCxnSpPr>
            <p:cNvPr id="11" name="Connecteur droit avec flèche 10"/>
            <p:cNvCxnSpPr/>
            <p:nvPr/>
          </p:nvCxnSpPr>
          <p:spPr>
            <a:xfrm rot="10800000">
              <a:off x="1918056" y="3365869"/>
              <a:ext cx="4104456" cy="576064"/>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cxnSp>
          <p:nvCxnSpPr>
            <p:cNvPr id="12" name="Connecteur droit avec flèche 11"/>
            <p:cNvCxnSpPr/>
            <p:nvPr/>
          </p:nvCxnSpPr>
          <p:spPr>
            <a:xfrm rot="10800000" flipV="1">
              <a:off x="1935322" y="3356992"/>
              <a:ext cx="4168080" cy="8384"/>
            </a:xfrm>
            <a:prstGeom prst="straightConnector1">
              <a:avLst/>
            </a:prstGeom>
            <a:ln w="25400">
              <a:solidFill>
                <a:srgbClr val="0070C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5" name="Groupe 14"/>
          <p:cNvGrpSpPr/>
          <p:nvPr/>
        </p:nvGrpSpPr>
        <p:grpSpPr>
          <a:xfrm>
            <a:off x="1403648" y="4726885"/>
            <a:ext cx="4195698" cy="720080"/>
            <a:chOff x="1907704" y="2780928"/>
            <a:chExt cx="4195698" cy="1161005"/>
          </a:xfrm>
        </p:grpSpPr>
        <p:cxnSp>
          <p:nvCxnSpPr>
            <p:cNvPr id="16" name="Connecteur droit avec flèche 15"/>
            <p:cNvCxnSpPr/>
            <p:nvPr/>
          </p:nvCxnSpPr>
          <p:spPr>
            <a:xfrm rot="10800000" flipV="1">
              <a:off x="1907704" y="2780928"/>
              <a:ext cx="4104456" cy="576064"/>
            </a:xfrm>
            <a:prstGeom prst="straightConnector1">
              <a:avLst/>
            </a:prstGeom>
            <a:ln w="25400">
              <a:solidFill>
                <a:srgbClr val="C00000"/>
              </a:solidFill>
              <a:headEnd type="none"/>
              <a:tailEnd type="none"/>
            </a:ln>
          </p:spPr>
          <p:style>
            <a:lnRef idx="1">
              <a:schemeClr val="dk1"/>
            </a:lnRef>
            <a:fillRef idx="0">
              <a:schemeClr val="dk1"/>
            </a:fillRef>
            <a:effectRef idx="0">
              <a:schemeClr val="dk1"/>
            </a:effectRef>
            <a:fontRef idx="minor">
              <a:schemeClr val="tx1"/>
            </a:fontRef>
          </p:style>
        </p:cxnSp>
        <p:cxnSp>
          <p:nvCxnSpPr>
            <p:cNvPr id="17" name="Connecteur droit avec flèche 16"/>
            <p:cNvCxnSpPr/>
            <p:nvPr/>
          </p:nvCxnSpPr>
          <p:spPr>
            <a:xfrm rot="10800000">
              <a:off x="1918056" y="3365869"/>
              <a:ext cx="4104456" cy="576064"/>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cxnSp>
          <p:nvCxnSpPr>
            <p:cNvPr id="18" name="Connecteur droit avec flèche 17"/>
            <p:cNvCxnSpPr/>
            <p:nvPr/>
          </p:nvCxnSpPr>
          <p:spPr>
            <a:xfrm rot="10800000" flipV="1">
              <a:off x="1935322" y="3356992"/>
              <a:ext cx="4168080" cy="8384"/>
            </a:xfrm>
            <a:prstGeom prst="straightConnector1">
              <a:avLst/>
            </a:prstGeom>
            <a:ln w="25400">
              <a:solidFill>
                <a:srgbClr val="0070C0"/>
              </a:solidFill>
              <a:headEnd type="none"/>
              <a:tailEnd type="none"/>
            </a:ln>
          </p:spPr>
          <p:style>
            <a:lnRef idx="1">
              <a:schemeClr val="dk1"/>
            </a:lnRef>
            <a:fillRef idx="0">
              <a:schemeClr val="dk1"/>
            </a:fillRef>
            <a:effectRef idx="0">
              <a:schemeClr val="dk1"/>
            </a:effectRef>
            <a:fontRef idx="minor">
              <a:schemeClr val="tx1"/>
            </a:fontRef>
          </p:style>
        </p:cxnSp>
      </p:grpSp>
      <p:sp>
        <p:nvSpPr>
          <p:cNvPr id="20" name="ZoneTexte 19"/>
          <p:cNvSpPr txBox="1"/>
          <p:nvPr/>
        </p:nvSpPr>
        <p:spPr>
          <a:xfrm>
            <a:off x="539552" y="1918573"/>
            <a:ext cx="864096" cy="646331"/>
          </a:xfrm>
          <a:prstGeom prst="rect">
            <a:avLst/>
          </a:prstGeom>
          <a:noFill/>
        </p:spPr>
        <p:txBody>
          <a:bodyPr wrap="square" rtlCol="0">
            <a:spAutoFit/>
          </a:bodyPr>
          <a:lstStyle/>
          <a:p>
            <a:r>
              <a:rPr lang="fr-FR" sz="3600" dirty="0" smtClean="0"/>
              <a:t>PV</a:t>
            </a:r>
            <a:endParaRPr lang="fr-FR" sz="3600" dirty="0"/>
          </a:p>
        </p:txBody>
      </p:sp>
      <p:sp>
        <p:nvSpPr>
          <p:cNvPr id="21" name="ZoneTexte 20"/>
          <p:cNvSpPr txBox="1"/>
          <p:nvPr/>
        </p:nvSpPr>
        <p:spPr>
          <a:xfrm>
            <a:off x="5652120" y="5951021"/>
            <a:ext cx="504056" cy="646331"/>
          </a:xfrm>
          <a:prstGeom prst="rect">
            <a:avLst/>
          </a:prstGeom>
          <a:noFill/>
        </p:spPr>
        <p:txBody>
          <a:bodyPr wrap="square" rtlCol="0">
            <a:spAutoFit/>
          </a:bodyPr>
          <a:lstStyle/>
          <a:p>
            <a:r>
              <a:rPr lang="fr-FR" sz="3600" dirty="0" smtClean="0"/>
              <a:t>P</a:t>
            </a:r>
            <a:endParaRPr lang="fr-FR" sz="3600" dirty="0"/>
          </a:p>
        </p:txBody>
      </p:sp>
      <p:sp>
        <p:nvSpPr>
          <p:cNvPr id="22" name="ZoneTexte 21"/>
          <p:cNvSpPr txBox="1"/>
          <p:nvPr/>
        </p:nvSpPr>
        <p:spPr>
          <a:xfrm>
            <a:off x="6151430" y="3068960"/>
            <a:ext cx="2088232" cy="369332"/>
          </a:xfrm>
          <a:prstGeom prst="rect">
            <a:avLst/>
          </a:prstGeom>
          <a:noFill/>
        </p:spPr>
        <p:txBody>
          <a:bodyPr wrap="square" rtlCol="0">
            <a:spAutoFit/>
          </a:bodyPr>
          <a:lstStyle/>
          <a:p>
            <a:r>
              <a:rPr lang="fr-FR" dirty="0" smtClean="0">
                <a:sym typeface="Symbol"/>
              </a:rPr>
              <a:t>pour t = </a:t>
            </a:r>
            <a:r>
              <a:rPr lang="fr-FR" dirty="0" smtClean="0"/>
              <a:t>100°C</a:t>
            </a:r>
            <a:endParaRPr lang="fr-FR" dirty="0"/>
          </a:p>
        </p:txBody>
      </p:sp>
      <p:sp>
        <p:nvSpPr>
          <p:cNvPr id="23" name="ZoneTexte 22"/>
          <p:cNvSpPr txBox="1"/>
          <p:nvPr/>
        </p:nvSpPr>
        <p:spPr>
          <a:xfrm>
            <a:off x="6144474" y="4803630"/>
            <a:ext cx="1656184" cy="369332"/>
          </a:xfrm>
          <a:prstGeom prst="rect">
            <a:avLst/>
          </a:prstGeom>
          <a:noFill/>
        </p:spPr>
        <p:txBody>
          <a:bodyPr wrap="square" rtlCol="0">
            <a:spAutoFit/>
          </a:bodyPr>
          <a:lstStyle/>
          <a:p>
            <a:r>
              <a:rPr lang="fr-FR" dirty="0" smtClean="0"/>
              <a:t>pour t =</a:t>
            </a:r>
            <a:r>
              <a:rPr lang="fr-FR" dirty="0" smtClean="0">
                <a:sym typeface="Symbol"/>
              </a:rPr>
              <a:t> </a:t>
            </a:r>
            <a:r>
              <a:rPr lang="fr-FR" dirty="0" smtClean="0"/>
              <a:t>0°C</a:t>
            </a:r>
            <a:endParaRPr lang="fr-FR" dirty="0"/>
          </a:p>
        </p:txBody>
      </p:sp>
      <p:sp>
        <p:nvSpPr>
          <p:cNvPr id="25" name="ZoneTexte 24"/>
          <p:cNvSpPr txBox="1"/>
          <p:nvPr/>
        </p:nvSpPr>
        <p:spPr>
          <a:xfrm>
            <a:off x="827584" y="3070701"/>
            <a:ext cx="576064" cy="369332"/>
          </a:xfrm>
          <a:prstGeom prst="rect">
            <a:avLst/>
          </a:prstGeom>
          <a:noFill/>
        </p:spPr>
        <p:txBody>
          <a:bodyPr wrap="square" rtlCol="0">
            <a:spAutoFit/>
          </a:bodyPr>
          <a:lstStyle/>
          <a:p>
            <a:r>
              <a:rPr lang="fr-FR" dirty="0" smtClean="0"/>
              <a:t>A</a:t>
            </a:r>
            <a:r>
              <a:rPr lang="fr-FR" baseline="-25000" dirty="0" smtClean="0"/>
              <a:t>100</a:t>
            </a:r>
            <a:endParaRPr lang="fr-FR" baseline="-25000" dirty="0"/>
          </a:p>
        </p:txBody>
      </p:sp>
      <p:sp>
        <p:nvSpPr>
          <p:cNvPr id="26" name="ZoneTexte 25"/>
          <p:cNvSpPr txBox="1"/>
          <p:nvPr/>
        </p:nvSpPr>
        <p:spPr>
          <a:xfrm>
            <a:off x="971600" y="4870901"/>
            <a:ext cx="432048" cy="369332"/>
          </a:xfrm>
          <a:prstGeom prst="rect">
            <a:avLst/>
          </a:prstGeom>
          <a:noFill/>
        </p:spPr>
        <p:txBody>
          <a:bodyPr wrap="square" rtlCol="0">
            <a:spAutoFit/>
          </a:bodyPr>
          <a:lstStyle/>
          <a:p>
            <a:r>
              <a:rPr lang="fr-FR" dirty="0" smtClean="0"/>
              <a:t>A</a:t>
            </a:r>
            <a:r>
              <a:rPr lang="fr-FR" baseline="-25000" dirty="0"/>
              <a:t>0</a:t>
            </a:r>
          </a:p>
        </p:txBody>
      </p:sp>
      <p:sp>
        <p:nvSpPr>
          <p:cNvPr id="34" name="ZoneTexte 33"/>
          <p:cNvSpPr txBox="1"/>
          <p:nvPr/>
        </p:nvSpPr>
        <p:spPr>
          <a:xfrm>
            <a:off x="1115616" y="6023029"/>
            <a:ext cx="432048" cy="369332"/>
          </a:xfrm>
          <a:prstGeom prst="rect">
            <a:avLst/>
          </a:prstGeom>
          <a:noFill/>
        </p:spPr>
        <p:txBody>
          <a:bodyPr wrap="square" rtlCol="0">
            <a:spAutoFit/>
          </a:bodyPr>
          <a:lstStyle/>
          <a:p>
            <a:r>
              <a:rPr lang="fr-FR" dirty="0"/>
              <a:t>0</a:t>
            </a:r>
            <a:endParaRPr lang="fr-FR" baseline="-25000" dirty="0"/>
          </a:p>
        </p:txBody>
      </p:sp>
      <p:graphicFrame>
        <p:nvGraphicFramePr>
          <p:cNvPr id="9218" name="Object 2"/>
          <p:cNvGraphicFramePr>
            <a:graphicFrameLocks noChangeAspect="1"/>
          </p:cNvGraphicFramePr>
          <p:nvPr>
            <p:extLst>
              <p:ext uri="{D42A27DB-BD31-4B8C-83A1-F6EECF244321}">
                <p14:modId xmlns:p14="http://schemas.microsoft.com/office/powerpoint/2010/main" val="3772542729"/>
              </p:ext>
            </p:extLst>
          </p:nvPr>
        </p:nvGraphicFramePr>
        <p:xfrm>
          <a:off x="1736555" y="1714948"/>
          <a:ext cx="6943725" cy="974725"/>
        </p:xfrm>
        <a:graphic>
          <a:graphicData uri="http://schemas.openxmlformats.org/presentationml/2006/ole">
            <mc:AlternateContent xmlns:mc="http://schemas.openxmlformats.org/markup-compatibility/2006">
              <mc:Choice xmlns:v="urn:schemas-microsoft-com:vml" Requires="v">
                <p:oleObj spid="_x0000_s414762" name="Équation" r:id="rId3" imgW="3073320" imgH="431640" progId="Equation.3">
                  <p:embed/>
                </p:oleObj>
              </mc:Choice>
              <mc:Fallback>
                <p:oleObj name="Équation" r:id="rId3" imgW="3073320" imgH="431640" progId="Equation.3">
                  <p:embed/>
                  <p:pic>
                    <p:nvPicPr>
                      <p:cNvPr id="0" name=""/>
                      <p:cNvPicPr>
                        <a:picLocks noChangeAspect="1" noChangeArrowheads="1"/>
                      </p:cNvPicPr>
                      <p:nvPr/>
                    </p:nvPicPr>
                    <p:blipFill>
                      <a:blip r:embed="rId4"/>
                      <a:srcRect/>
                      <a:stretch>
                        <a:fillRect/>
                      </a:stretch>
                    </p:blipFill>
                    <p:spPr bwMode="auto">
                      <a:xfrm>
                        <a:off x="1736555" y="1714948"/>
                        <a:ext cx="6943725" cy="974725"/>
                      </a:xfrm>
                      <a:prstGeom prst="rect">
                        <a:avLst/>
                      </a:prstGeom>
                      <a:solidFill>
                        <a:srgbClr val="FFCC99"/>
                      </a:solidFill>
                      <a:ln w="9525">
                        <a:solidFill>
                          <a:schemeClr val="tx1"/>
                        </a:solidFill>
                        <a:miter lim="800000"/>
                        <a:headEnd/>
                        <a:tailEnd/>
                      </a:ln>
                    </p:spPr>
                  </p:pic>
                </p:oleObj>
              </mc:Fallback>
            </mc:AlternateContent>
          </a:graphicData>
        </a:graphic>
      </p:graphicFrame>
      <p:sp>
        <p:nvSpPr>
          <p:cNvPr id="38" name="ZoneTexte 37"/>
          <p:cNvSpPr txBox="1"/>
          <p:nvPr/>
        </p:nvSpPr>
        <p:spPr>
          <a:xfrm>
            <a:off x="323528" y="910461"/>
            <a:ext cx="3888432" cy="646331"/>
          </a:xfrm>
          <a:prstGeom prst="rect">
            <a:avLst/>
          </a:prstGeom>
          <a:noFill/>
        </p:spPr>
        <p:txBody>
          <a:bodyPr wrap="square" rtlCol="0">
            <a:spAutoFit/>
          </a:bodyPr>
          <a:lstStyle/>
          <a:p>
            <a:r>
              <a:rPr lang="fr-FR" sz="3600" dirty="0" smtClean="0"/>
              <a:t>Echelle absolue</a:t>
            </a:r>
            <a:endParaRPr lang="fr-FR" sz="3600" dirty="0"/>
          </a:p>
        </p:txBody>
      </p:sp>
      <p:grpSp>
        <p:nvGrpSpPr>
          <p:cNvPr id="39" name="Groupe 38"/>
          <p:cNvGrpSpPr/>
          <p:nvPr/>
        </p:nvGrpSpPr>
        <p:grpSpPr>
          <a:xfrm>
            <a:off x="2483768" y="2879570"/>
            <a:ext cx="2448272" cy="405414"/>
            <a:chOff x="2483768" y="3167602"/>
            <a:chExt cx="2448272" cy="405414"/>
          </a:xfrm>
        </p:grpSpPr>
        <p:sp>
          <p:nvSpPr>
            <p:cNvPr id="30" name="Multiplier 29"/>
            <p:cNvSpPr/>
            <p:nvPr/>
          </p:nvSpPr>
          <p:spPr>
            <a:xfrm>
              <a:off x="2483768" y="335699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Multiplier 32"/>
            <p:cNvSpPr/>
            <p:nvPr/>
          </p:nvSpPr>
          <p:spPr>
            <a:xfrm>
              <a:off x="3131840" y="330274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Multiplier 35"/>
            <p:cNvSpPr/>
            <p:nvPr/>
          </p:nvSpPr>
          <p:spPr>
            <a:xfrm>
              <a:off x="3851920" y="324947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Multiplier 36"/>
            <p:cNvSpPr/>
            <p:nvPr/>
          </p:nvSpPr>
          <p:spPr>
            <a:xfrm>
              <a:off x="4716016" y="316760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p:cNvGrpSpPr/>
          <p:nvPr/>
        </p:nvGrpSpPr>
        <p:grpSpPr>
          <a:xfrm>
            <a:off x="2483768" y="4653136"/>
            <a:ext cx="2448272" cy="405414"/>
            <a:chOff x="2483768" y="3167602"/>
            <a:chExt cx="2448272" cy="405414"/>
          </a:xfrm>
        </p:grpSpPr>
        <p:sp>
          <p:nvSpPr>
            <p:cNvPr id="41" name="Multiplier 40"/>
            <p:cNvSpPr/>
            <p:nvPr/>
          </p:nvSpPr>
          <p:spPr>
            <a:xfrm>
              <a:off x="2483768" y="335699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Multiplier 41"/>
            <p:cNvSpPr/>
            <p:nvPr/>
          </p:nvSpPr>
          <p:spPr>
            <a:xfrm>
              <a:off x="3131840" y="330274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Multiplier 42"/>
            <p:cNvSpPr/>
            <p:nvPr/>
          </p:nvSpPr>
          <p:spPr>
            <a:xfrm>
              <a:off x="3851920" y="324947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Multiplier 43"/>
            <p:cNvSpPr/>
            <p:nvPr/>
          </p:nvSpPr>
          <p:spPr>
            <a:xfrm>
              <a:off x="4716016" y="316760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e 44"/>
          <p:cNvGrpSpPr/>
          <p:nvPr/>
        </p:nvGrpSpPr>
        <p:grpSpPr>
          <a:xfrm flipV="1">
            <a:off x="2555776" y="5085184"/>
            <a:ext cx="2448272" cy="405414"/>
            <a:chOff x="2483768" y="3167602"/>
            <a:chExt cx="2448272" cy="405414"/>
          </a:xfrm>
        </p:grpSpPr>
        <p:sp>
          <p:nvSpPr>
            <p:cNvPr id="46" name="Multiplier 45"/>
            <p:cNvSpPr/>
            <p:nvPr/>
          </p:nvSpPr>
          <p:spPr>
            <a:xfrm>
              <a:off x="2483768" y="335699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Multiplier 46"/>
            <p:cNvSpPr/>
            <p:nvPr/>
          </p:nvSpPr>
          <p:spPr>
            <a:xfrm>
              <a:off x="3131840" y="330274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Multiplier 47"/>
            <p:cNvSpPr/>
            <p:nvPr/>
          </p:nvSpPr>
          <p:spPr>
            <a:xfrm>
              <a:off x="3851920" y="324947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Multiplier 48"/>
            <p:cNvSpPr/>
            <p:nvPr/>
          </p:nvSpPr>
          <p:spPr>
            <a:xfrm>
              <a:off x="4716016" y="316760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0" name="Groupe 49"/>
          <p:cNvGrpSpPr/>
          <p:nvPr/>
        </p:nvGrpSpPr>
        <p:grpSpPr>
          <a:xfrm flipV="1">
            <a:off x="2555776" y="3284984"/>
            <a:ext cx="2448272" cy="405414"/>
            <a:chOff x="2483768" y="3167602"/>
            <a:chExt cx="2448272" cy="405414"/>
          </a:xfrm>
        </p:grpSpPr>
        <p:sp>
          <p:nvSpPr>
            <p:cNvPr id="51" name="Multiplier 50"/>
            <p:cNvSpPr/>
            <p:nvPr/>
          </p:nvSpPr>
          <p:spPr>
            <a:xfrm>
              <a:off x="2483768" y="335699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Multiplier 51"/>
            <p:cNvSpPr/>
            <p:nvPr/>
          </p:nvSpPr>
          <p:spPr>
            <a:xfrm>
              <a:off x="3131840" y="330274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Multiplier 52"/>
            <p:cNvSpPr/>
            <p:nvPr/>
          </p:nvSpPr>
          <p:spPr>
            <a:xfrm>
              <a:off x="3851920" y="324947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Multiplier 53"/>
            <p:cNvSpPr/>
            <p:nvPr/>
          </p:nvSpPr>
          <p:spPr>
            <a:xfrm>
              <a:off x="4716016" y="316760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0" name="Groupe 59"/>
          <p:cNvGrpSpPr/>
          <p:nvPr/>
        </p:nvGrpSpPr>
        <p:grpSpPr>
          <a:xfrm>
            <a:off x="2771800" y="3140968"/>
            <a:ext cx="2376264" cy="242658"/>
            <a:chOff x="5796136" y="1314134"/>
            <a:chExt cx="2376264" cy="242658"/>
          </a:xfrm>
        </p:grpSpPr>
        <p:sp>
          <p:nvSpPr>
            <p:cNvPr id="56" name="Multiplier 55"/>
            <p:cNvSpPr/>
            <p:nvPr/>
          </p:nvSpPr>
          <p:spPr>
            <a:xfrm flipV="1">
              <a:off x="579613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Multiplier 56"/>
            <p:cNvSpPr/>
            <p:nvPr/>
          </p:nvSpPr>
          <p:spPr>
            <a:xfrm flipV="1">
              <a:off x="651621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Multiplier 57"/>
            <p:cNvSpPr/>
            <p:nvPr/>
          </p:nvSpPr>
          <p:spPr>
            <a:xfrm flipV="1">
              <a:off x="723629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Multiplier 58"/>
            <p:cNvSpPr/>
            <p:nvPr/>
          </p:nvSpPr>
          <p:spPr>
            <a:xfrm flipV="1">
              <a:off x="7956376" y="1314134"/>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1" name="Groupe 60"/>
          <p:cNvGrpSpPr/>
          <p:nvPr/>
        </p:nvGrpSpPr>
        <p:grpSpPr>
          <a:xfrm>
            <a:off x="2843808" y="4941168"/>
            <a:ext cx="2376264" cy="242658"/>
            <a:chOff x="5796136" y="1314134"/>
            <a:chExt cx="2376264" cy="242658"/>
          </a:xfrm>
        </p:grpSpPr>
        <p:sp>
          <p:nvSpPr>
            <p:cNvPr id="62" name="Multiplier 61"/>
            <p:cNvSpPr/>
            <p:nvPr/>
          </p:nvSpPr>
          <p:spPr>
            <a:xfrm flipV="1">
              <a:off x="579613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Multiplier 62"/>
            <p:cNvSpPr/>
            <p:nvPr/>
          </p:nvSpPr>
          <p:spPr>
            <a:xfrm flipV="1">
              <a:off x="651621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Multiplier 63"/>
            <p:cNvSpPr/>
            <p:nvPr/>
          </p:nvSpPr>
          <p:spPr>
            <a:xfrm flipV="1">
              <a:off x="723629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Multiplier 64"/>
            <p:cNvSpPr/>
            <p:nvPr/>
          </p:nvSpPr>
          <p:spPr>
            <a:xfrm flipV="1">
              <a:off x="7956376" y="1314134"/>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8" name="ZoneTexte 67"/>
          <p:cNvSpPr txBox="1"/>
          <p:nvPr/>
        </p:nvSpPr>
        <p:spPr>
          <a:xfrm>
            <a:off x="1043608" y="3851756"/>
            <a:ext cx="432048" cy="369332"/>
          </a:xfrm>
          <a:prstGeom prst="rect">
            <a:avLst/>
          </a:prstGeom>
          <a:noFill/>
        </p:spPr>
        <p:txBody>
          <a:bodyPr wrap="square" rtlCol="0">
            <a:spAutoFit/>
          </a:bodyPr>
          <a:lstStyle/>
          <a:p>
            <a:r>
              <a:rPr lang="fr-FR" dirty="0" smtClean="0"/>
              <a:t>A</a:t>
            </a:r>
            <a:r>
              <a:rPr lang="fr-FR" baseline="30000" dirty="0" smtClean="0"/>
              <a:t>’</a:t>
            </a:r>
            <a:endParaRPr lang="fr-FR" baseline="30000" dirty="0"/>
          </a:p>
        </p:txBody>
      </p:sp>
      <p:cxnSp>
        <p:nvCxnSpPr>
          <p:cNvPr id="69" name="Connecteur droit 68"/>
          <p:cNvCxnSpPr/>
          <p:nvPr/>
        </p:nvCxnSpPr>
        <p:spPr>
          <a:xfrm>
            <a:off x="1331640" y="4077072"/>
            <a:ext cx="1440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ZoneTexte 69"/>
          <p:cNvSpPr txBox="1"/>
          <p:nvPr/>
        </p:nvSpPr>
        <p:spPr>
          <a:xfrm>
            <a:off x="1043608" y="5507940"/>
            <a:ext cx="432048" cy="369332"/>
          </a:xfrm>
          <a:prstGeom prst="rect">
            <a:avLst/>
          </a:prstGeom>
          <a:noFill/>
        </p:spPr>
        <p:txBody>
          <a:bodyPr wrap="square" rtlCol="0">
            <a:spAutoFit/>
          </a:bodyPr>
          <a:lstStyle/>
          <a:p>
            <a:r>
              <a:rPr lang="fr-FR" dirty="0" smtClean="0"/>
              <a:t>A</a:t>
            </a:r>
            <a:endParaRPr lang="fr-FR" baseline="30000" dirty="0"/>
          </a:p>
        </p:txBody>
      </p:sp>
      <p:cxnSp>
        <p:nvCxnSpPr>
          <p:cNvPr id="71" name="Connecteur droit 70"/>
          <p:cNvCxnSpPr/>
          <p:nvPr/>
        </p:nvCxnSpPr>
        <p:spPr>
          <a:xfrm>
            <a:off x="1331640" y="5723964"/>
            <a:ext cx="1440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Objet 1"/>
          <p:cNvGraphicFramePr>
            <a:graphicFrameLocks noChangeAspect="1"/>
          </p:cNvGraphicFramePr>
          <p:nvPr>
            <p:extLst>
              <p:ext uri="{D42A27DB-BD31-4B8C-83A1-F6EECF244321}">
                <p14:modId xmlns:p14="http://schemas.microsoft.com/office/powerpoint/2010/main" val="4207446358"/>
              </p:ext>
            </p:extLst>
          </p:nvPr>
        </p:nvGraphicFramePr>
        <p:xfrm>
          <a:off x="2016125" y="5951538"/>
          <a:ext cx="4314825" cy="817562"/>
        </p:xfrm>
        <a:graphic>
          <a:graphicData uri="http://schemas.openxmlformats.org/presentationml/2006/ole">
            <mc:AlternateContent xmlns:mc="http://schemas.openxmlformats.org/markup-compatibility/2006">
              <mc:Choice xmlns:v="urn:schemas-microsoft-com:vml" Requires="v">
                <p:oleObj spid="_x0000_s414763" name="Équation" r:id="rId5" imgW="2209680" imgH="419040" progId="Equation.3">
                  <p:embed/>
                </p:oleObj>
              </mc:Choice>
              <mc:Fallback>
                <p:oleObj name="Équation" r:id="rId5" imgW="2209680" imgH="419040" progId="Equation.3">
                  <p:embed/>
                  <p:pic>
                    <p:nvPicPr>
                      <p:cNvPr id="0" name=""/>
                      <p:cNvPicPr>
                        <a:picLocks noChangeAspect="1" noChangeArrowheads="1"/>
                      </p:cNvPicPr>
                      <p:nvPr/>
                    </p:nvPicPr>
                    <p:blipFill>
                      <a:blip r:embed="rId6"/>
                      <a:srcRect/>
                      <a:stretch>
                        <a:fillRect/>
                      </a:stretch>
                    </p:blipFill>
                    <p:spPr bwMode="auto">
                      <a:xfrm>
                        <a:off x="2016125" y="5951538"/>
                        <a:ext cx="4314825" cy="817562"/>
                      </a:xfrm>
                      <a:prstGeom prst="rect">
                        <a:avLst/>
                      </a:prstGeom>
                      <a:solidFill>
                        <a:srgbClr val="FFCC99"/>
                      </a:solidFill>
                      <a:ln w="9525">
                        <a:solidFill>
                          <a:schemeClr val="tx1"/>
                        </a:solidFill>
                        <a:miter lim="800000"/>
                        <a:headEnd/>
                        <a:tailEnd/>
                      </a:ln>
                    </p:spPr>
                  </p:pic>
                </p:oleObj>
              </mc:Fallback>
            </mc:AlternateContent>
          </a:graphicData>
        </a:graphic>
      </p:graphicFrame>
      <p:sp>
        <p:nvSpPr>
          <p:cNvPr id="72" name="Multiplier 71"/>
          <p:cNvSpPr/>
          <p:nvPr/>
        </p:nvSpPr>
        <p:spPr>
          <a:xfrm>
            <a:off x="1979712" y="309865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Multiplier 72"/>
          <p:cNvSpPr/>
          <p:nvPr/>
        </p:nvSpPr>
        <p:spPr>
          <a:xfrm>
            <a:off x="2123728" y="326123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Multiplier 73"/>
          <p:cNvSpPr/>
          <p:nvPr/>
        </p:nvSpPr>
        <p:spPr>
          <a:xfrm>
            <a:off x="1763688" y="319167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Multiplier 75"/>
          <p:cNvSpPr/>
          <p:nvPr/>
        </p:nvSpPr>
        <p:spPr>
          <a:xfrm>
            <a:off x="2072732" y="4880284"/>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Multiplier 76"/>
          <p:cNvSpPr/>
          <p:nvPr/>
        </p:nvSpPr>
        <p:spPr>
          <a:xfrm>
            <a:off x="2216748" y="5042866"/>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Multiplier 77"/>
          <p:cNvSpPr/>
          <p:nvPr/>
        </p:nvSpPr>
        <p:spPr>
          <a:xfrm>
            <a:off x="1856708" y="4973304"/>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9" name="Connecteur droit avec flèche 78"/>
          <p:cNvCxnSpPr/>
          <p:nvPr/>
        </p:nvCxnSpPr>
        <p:spPr>
          <a:xfrm flipH="1">
            <a:off x="1475656" y="2708920"/>
            <a:ext cx="957116" cy="521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Connecteur droit avec flèche 81"/>
          <p:cNvCxnSpPr/>
          <p:nvPr/>
        </p:nvCxnSpPr>
        <p:spPr>
          <a:xfrm flipH="1">
            <a:off x="1457654" y="4396462"/>
            <a:ext cx="1026114" cy="641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6140274" y="3851756"/>
            <a:ext cx="936104" cy="369332"/>
          </a:xfrm>
          <a:prstGeom prst="rect">
            <a:avLst/>
          </a:prstGeom>
          <a:noFill/>
        </p:spPr>
        <p:txBody>
          <a:bodyPr wrap="square" rtlCol="0">
            <a:spAutoFit/>
          </a:bodyPr>
          <a:lstStyle/>
          <a:p>
            <a:r>
              <a:rPr lang="fr-FR" dirty="0" smtClean="0">
                <a:sym typeface="Symbol"/>
              </a:rPr>
              <a:t>pour  t</a:t>
            </a:r>
            <a:r>
              <a:rPr lang="fr-FR" baseline="30000" dirty="0" smtClean="0">
                <a:sym typeface="Symbol"/>
              </a:rPr>
              <a:t>’</a:t>
            </a:r>
            <a:r>
              <a:rPr lang="fr-FR" dirty="0" smtClean="0">
                <a:sym typeface="Symbol"/>
              </a:rPr>
              <a:t> </a:t>
            </a:r>
            <a:endParaRPr lang="fr-FR" dirty="0"/>
          </a:p>
        </p:txBody>
      </p:sp>
      <p:sp>
        <p:nvSpPr>
          <p:cNvPr id="80" name="ZoneTexte 79"/>
          <p:cNvSpPr txBox="1"/>
          <p:nvPr/>
        </p:nvSpPr>
        <p:spPr>
          <a:xfrm>
            <a:off x="6141605" y="5435932"/>
            <a:ext cx="936104" cy="369332"/>
          </a:xfrm>
          <a:prstGeom prst="rect">
            <a:avLst/>
          </a:prstGeom>
          <a:noFill/>
        </p:spPr>
        <p:txBody>
          <a:bodyPr wrap="square" rtlCol="0">
            <a:spAutoFit/>
          </a:bodyPr>
          <a:lstStyle/>
          <a:p>
            <a:r>
              <a:rPr lang="fr-FR" dirty="0" smtClean="0">
                <a:sym typeface="Symbol"/>
              </a:rPr>
              <a:t>pour  t </a:t>
            </a:r>
            <a:endParaRPr lang="fr-FR" dirty="0"/>
          </a:p>
        </p:txBody>
      </p:sp>
    </p:spTree>
    <p:extLst>
      <p:ext uri="{BB962C8B-B14F-4D97-AF65-F5344CB8AC3E}">
        <p14:creationId xmlns:p14="http://schemas.microsoft.com/office/powerpoint/2010/main" val="261232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20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000"/>
                                        <p:tgtEl>
                                          <p:spTgt spid="6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2000"/>
                                        <p:tgtEl>
                                          <p:spTgt spid="7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2000"/>
                                        <p:tgtEl>
                                          <p:spTgt spid="7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20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p:bldP spid="75" grpId="0"/>
      <p:bldP spid="8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116632"/>
            <a:ext cx="6048672" cy="778098"/>
          </a:xfrm>
        </p:spPr>
        <p:txBody>
          <a:bodyPr>
            <a:normAutofit/>
          </a:bodyPr>
          <a:lstStyle/>
          <a:p>
            <a:r>
              <a:rPr lang="fr-FR" dirty="0" smtClean="0"/>
              <a:t>Température</a:t>
            </a:r>
            <a:endParaRPr lang="fr-FR" dirty="0"/>
          </a:p>
        </p:txBody>
      </p:sp>
      <p:grpSp>
        <p:nvGrpSpPr>
          <p:cNvPr id="19" name="Groupe 18"/>
          <p:cNvGrpSpPr/>
          <p:nvPr/>
        </p:nvGrpSpPr>
        <p:grpSpPr>
          <a:xfrm>
            <a:off x="1402854" y="2063383"/>
            <a:ext cx="4184168" cy="4176464"/>
            <a:chOff x="1906910" y="1629594"/>
            <a:chExt cx="4184168" cy="4176464"/>
          </a:xfrm>
        </p:grpSpPr>
        <p:cxnSp>
          <p:nvCxnSpPr>
            <p:cNvPr id="5" name="Connecteur droit avec flèche 4"/>
            <p:cNvCxnSpPr/>
            <p:nvPr/>
          </p:nvCxnSpPr>
          <p:spPr>
            <a:xfrm rot="5400000">
              <a:off x="-180528" y="3717032"/>
              <a:ext cx="4176464" cy="158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 name="Connecteur droit avec flèche 5"/>
            <p:cNvCxnSpPr/>
            <p:nvPr/>
          </p:nvCxnSpPr>
          <p:spPr>
            <a:xfrm rot="10800000">
              <a:off x="1914614" y="5784935"/>
              <a:ext cx="4176464" cy="158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4" name="Groupe 13"/>
          <p:cNvGrpSpPr/>
          <p:nvPr/>
        </p:nvGrpSpPr>
        <p:grpSpPr>
          <a:xfrm>
            <a:off x="1403648" y="2926687"/>
            <a:ext cx="4195698" cy="720079"/>
            <a:chOff x="1907704" y="2780930"/>
            <a:chExt cx="4195698" cy="1161003"/>
          </a:xfrm>
        </p:grpSpPr>
        <p:cxnSp>
          <p:nvCxnSpPr>
            <p:cNvPr id="7" name="Connecteur droit avec flèche 6"/>
            <p:cNvCxnSpPr/>
            <p:nvPr/>
          </p:nvCxnSpPr>
          <p:spPr>
            <a:xfrm rot="10800000" flipV="1">
              <a:off x="1907704" y="2780928"/>
              <a:ext cx="4104456" cy="576064"/>
            </a:xfrm>
            <a:prstGeom prst="straightConnector1">
              <a:avLst/>
            </a:prstGeom>
            <a:ln w="25400">
              <a:solidFill>
                <a:srgbClr val="C00000"/>
              </a:solidFill>
              <a:headEnd type="none"/>
              <a:tailEnd type="none"/>
            </a:ln>
          </p:spPr>
          <p:style>
            <a:lnRef idx="1">
              <a:schemeClr val="dk1"/>
            </a:lnRef>
            <a:fillRef idx="0">
              <a:schemeClr val="dk1"/>
            </a:fillRef>
            <a:effectRef idx="0">
              <a:schemeClr val="dk1"/>
            </a:effectRef>
            <a:fontRef idx="minor">
              <a:schemeClr val="tx1"/>
            </a:fontRef>
          </p:style>
        </p:cxnSp>
        <p:cxnSp>
          <p:nvCxnSpPr>
            <p:cNvPr id="11" name="Connecteur droit avec flèche 10"/>
            <p:cNvCxnSpPr/>
            <p:nvPr/>
          </p:nvCxnSpPr>
          <p:spPr>
            <a:xfrm rot="10800000">
              <a:off x="1918056" y="3365869"/>
              <a:ext cx="4104456" cy="576064"/>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cxnSp>
          <p:nvCxnSpPr>
            <p:cNvPr id="12" name="Connecteur droit avec flèche 11"/>
            <p:cNvCxnSpPr/>
            <p:nvPr/>
          </p:nvCxnSpPr>
          <p:spPr>
            <a:xfrm rot="10800000" flipV="1">
              <a:off x="1935322" y="3356992"/>
              <a:ext cx="4168080" cy="8384"/>
            </a:xfrm>
            <a:prstGeom prst="straightConnector1">
              <a:avLst/>
            </a:prstGeom>
            <a:ln w="25400">
              <a:solidFill>
                <a:srgbClr val="0070C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5" name="Groupe 14"/>
          <p:cNvGrpSpPr/>
          <p:nvPr/>
        </p:nvGrpSpPr>
        <p:grpSpPr>
          <a:xfrm>
            <a:off x="1403648" y="4726885"/>
            <a:ext cx="4195698" cy="720080"/>
            <a:chOff x="1907704" y="2780928"/>
            <a:chExt cx="4195698" cy="1161005"/>
          </a:xfrm>
        </p:grpSpPr>
        <p:cxnSp>
          <p:nvCxnSpPr>
            <p:cNvPr id="16" name="Connecteur droit avec flèche 15"/>
            <p:cNvCxnSpPr/>
            <p:nvPr/>
          </p:nvCxnSpPr>
          <p:spPr>
            <a:xfrm rot="10800000" flipV="1">
              <a:off x="1907704" y="2780928"/>
              <a:ext cx="4104456" cy="576064"/>
            </a:xfrm>
            <a:prstGeom prst="straightConnector1">
              <a:avLst/>
            </a:prstGeom>
            <a:ln w="25400">
              <a:solidFill>
                <a:srgbClr val="C00000"/>
              </a:solidFill>
              <a:headEnd type="none"/>
              <a:tailEnd type="none"/>
            </a:ln>
          </p:spPr>
          <p:style>
            <a:lnRef idx="1">
              <a:schemeClr val="dk1"/>
            </a:lnRef>
            <a:fillRef idx="0">
              <a:schemeClr val="dk1"/>
            </a:fillRef>
            <a:effectRef idx="0">
              <a:schemeClr val="dk1"/>
            </a:effectRef>
            <a:fontRef idx="minor">
              <a:schemeClr val="tx1"/>
            </a:fontRef>
          </p:style>
        </p:cxnSp>
        <p:cxnSp>
          <p:nvCxnSpPr>
            <p:cNvPr id="17" name="Connecteur droit avec flèche 16"/>
            <p:cNvCxnSpPr/>
            <p:nvPr/>
          </p:nvCxnSpPr>
          <p:spPr>
            <a:xfrm rot="10800000">
              <a:off x="1918056" y="3365869"/>
              <a:ext cx="4104456" cy="576064"/>
            </a:xfrm>
            <a:prstGeom prst="straightConnector1">
              <a:avLst/>
            </a:prstGeom>
            <a:ln w="25400">
              <a:headEnd type="none"/>
              <a:tailEnd type="none"/>
            </a:ln>
          </p:spPr>
          <p:style>
            <a:lnRef idx="1">
              <a:schemeClr val="dk1"/>
            </a:lnRef>
            <a:fillRef idx="0">
              <a:schemeClr val="dk1"/>
            </a:fillRef>
            <a:effectRef idx="0">
              <a:schemeClr val="dk1"/>
            </a:effectRef>
            <a:fontRef idx="minor">
              <a:schemeClr val="tx1"/>
            </a:fontRef>
          </p:style>
        </p:cxnSp>
        <p:cxnSp>
          <p:nvCxnSpPr>
            <p:cNvPr id="18" name="Connecteur droit avec flèche 17"/>
            <p:cNvCxnSpPr/>
            <p:nvPr/>
          </p:nvCxnSpPr>
          <p:spPr>
            <a:xfrm rot="10800000" flipV="1">
              <a:off x="1935322" y="3356992"/>
              <a:ext cx="4168080" cy="8384"/>
            </a:xfrm>
            <a:prstGeom prst="straightConnector1">
              <a:avLst/>
            </a:prstGeom>
            <a:ln w="25400">
              <a:solidFill>
                <a:srgbClr val="0070C0"/>
              </a:solidFill>
              <a:headEnd type="none"/>
              <a:tailEnd type="none"/>
            </a:ln>
          </p:spPr>
          <p:style>
            <a:lnRef idx="1">
              <a:schemeClr val="dk1"/>
            </a:lnRef>
            <a:fillRef idx="0">
              <a:schemeClr val="dk1"/>
            </a:fillRef>
            <a:effectRef idx="0">
              <a:schemeClr val="dk1"/>
            </a:effectRef>
            <a:fontRef idx="minor">
              <a:schemeClr val="tx1"/>
            </a:fontRef>
          </p:style>
        </p:cxnSp>
      </p:grpSp>
      <p:sp>
        <p:nvSpPr>
          <p:cNvPr id="20" name="ZoneTexte 19"/>
          <p:cNvSpPr txBox="1"/>
          <p:nvPr/>
        </p:nvSpPr>
        <p:spPr>
          <a:xfrm>
            <a:off x="539552" y="1918573"/>
            <a:ext cx="864096" cy="646331"/>
          </a:xfrm>
          <a:prstGeom prst="rect">
            <a:avLst/>
          </a:prstGeom>
          <a:noFill/>
        </p:spPr>
        <p:txBody>
          <a:bodyPr wrap="square" rtlCol="0">
            <a:spAutoFit/>
          </a:bodyPr>
          <a:lstStyle/>
          <a:p>
            <a:r>
              <a:rPr lang="fr-FR" sz="3600" dirty="0" smtClean="0"/>
              <a:t>PV</a:t>
            </a:r>
            <a:endParaRPr lang="fr-FR" sz="3600" dirty="0"/>
          </a:p>
        </p:txBody>
      </p:sp>
      <p:sp>
        <p:nvSpPr>
          <p:cNvPr id="21" name="ZoneTexte 20"/>
          <p:cNvSpPr txBox="1"/>
          <p:nvPr/>
        </p:nvSpPr>
        <p:spPr>
          <a:xfrm>
            <a:off x="5652120" y="5951021"/>
            <a:ext cx="504056" cy="646331"/>
          </a:xfrm>
          <a:prstGeom prst="rect">
            <a:avLst/>
          </a:prstGeom>
          <a:noFill/>
        </p:spPr>
        <p:txBody>
          <a:bodyPr wrap="square" rtlCol="0">
            <a:spAutoFit/>
          </a:bodyPr>
          <a:lstStyle/>
          <a:p>
            <a:r>
              <a:rPr lang="fr-FR" sz="3600" dirty="0" smtClean="0"/>
              <a:t>P</a:t>
            </a:r>
            <a:endParaRPr lang="fr-FR" sz="3600" dirty="0"/>
          </a:p>
        </p:txBody>
      </p:sp>
      <p:sp>
        <p:nvSpPr>
          <p:cNvPr id="22" name="ZoneTexte 21"/>
          <p:cNvSpPr txBox="1"/>
          <p:nvPr/>
        </p:nvSpPr>
        <p:spPr>
          <a:xfrm>
            <a:off x="6151430" y="3068960"/>
            <a:ext cx="2088232" cy="369332"/>
          </a:xfrm>
          <a:prstGeom prst="rect">
            <a:avLst/>
          </a:prstGeom>
          <a:noFill/>
        </p:spPr>
        <p:txBody>
          <a:bodyPr wrap="square" rtlCol="0">
            <a:spAutoFit/>
          </a:bodyPr>
          <a:lstStyle/>
          <a:p>
            <a:r>
              <a:rPr lang="fr-FR" dirty="0" smtClean="0">
                <a:sym typeface="Symbol"/>
              </a:rPr>
              <a:t>T</a:t>
            </a:r>
            <a:r>
              <a:rPr lang="fr-FR" baseline="-25000" dirty="0" smtClean="0">
                <a:sym typeface="Symbol"/>
              </a:rPr>
              <a:t>100</a:t>
            </a:r>
            <a:r>
              <a:rPr lang="fr-FR" dirty="0" smtClean="0">
                <a:sym typeface="Symbol"/>
              </a:rPr>
              <a:t>  pour t = </a:t>
            </a:r>
            <a:r>
              <a:rPr lang="fr-FR" dirty="0" smtClean="0"/>
              <a:t>100°C</a:t>
            </a:r>
            <a:endParaRPr lang="fr-FR" dirty="0"/>
          </a:p>
        </p:txBody>
      </p:sp>
      <p:sp>
        <p:nvSpPr>
          <p:cNvPr id="23" name="ZoneTexte 22"/>
          <p:cNvSpPr txBox="1"/>
          <p:nvPr/>
        </p:nvSpPr>
        <p:spPr>
          <a:xfrm>
            <a:off x="6144474" y="4803630"/>
            <a:ext cx="1656184" cy="369332"/>
          </a:xfrm>
          <a:prstGeom prst="rect">
            <a:avLst/>
          </a:prstGeom>
          <a:noFill/>
        </p:spPr>
        <p:txBody>
          <a:bodyPr wrap="square" rtlCol="0">
            <a:spAutoFit/>
          </a:bodyPr>
          <a:lstStyle/>
          <a:p>
            <a:r>
              <a:rPr lang="fr-FR" dirty="0" smtClean="0"/>
              <a:t>T</a:t>
            </a:r>
            <a:r>
              <a:rPr lang="fr-FR" baseline="-25000" dirty="0" smtClean="0"/>
              <a:t>0</a:t>
            </a:r>
            <a:r>
              <a:rPr lang="fr-FR" dirty="0" smtClean="0"/>
              <a:t>  pour t =</a:t>
            </a:r>
            <a:r>
              <a:rPr lang="fr-FR" dirty="0" smtClean="0">
                <a:sym typeface="Symbol"/>
              </a:rPr>
              <a:t> </a:t>
            </a:r>
            <a:r>
              <a:rPr lang="fr-FR" dirty="0" smtClean="0"/>
              <a:t>0°C</a:t>
            </a:r>
            <a:endParaRPr lang="fr-FR" dirty="0"/>
          </a:p>
        </p:txBody>
      </p:sp>
      <p:sp>
        <p:nvSpPr>
          <p:cNvPr id="25" name="ZoneTexte 24"/>
          <p:cNvSpPr txBox="1"/>
          <p:nvPr/>
        </p:nvSpPr>
        <p:spPr>
          <a:xfrm>
            <a:off x="827584" y="3070701"/>
            <a:ext cx="576064" cy="369332"/>
          </a:xfrm>
          <a:prstGeom prst="rect">
            <a:avLst/>
          </a:prstGeom>
          <a:noFill/>
        </p:spPr>
        <p:txBody>
          <a:bodyPr wrap="square" rtlCol="0">
            <a:spAutoFit/>
          </a:bodyPr>
          <a:lstStyle/>
          <a:p>
            <a:r>
              <a:rPr lang="fr-FR" dirty="0" smtClean="0"/>
              <a:t>A</a:t>
            </a:r>
            <a:r>
              <a:rPr lang="fr-FR" baseline="-25000" dirty="0" smtClean="0"/>
              <a:t>100</a:t>
            </a:r>
            <a:endParaRPr lang="fr-FR" baseline="-25000" dirty="0"/>
          </a:p>
        </p:txBody>
      </p:sp>
      <p:sp>
        <p:nvSpPr>
          <p:cNvPr id="26" name="ZoneTexte 25"/>
          <p:cNvSpPr txBox="1"/>
          <p:nvPr/>
        </p:nvSpPr>
        <p:spPr>
          <a:xfrm>
            <a:off x="971600" y="4870901"/>
            <a:ext cx="432048" cy="369332"/>
          </a:xfrm>
          <a:prstGeom prst="rect">
            <a:avLst/>
          </a:prstGeom>
          <a:noFill/>
        </p:spPr>
        <p:txBody>
          <a:bodyPr wrap="square" rtlCol="0">
            <a:spAutoFit/>
          </a:bodyPr>
          <a:lstStyle/>
          <a:p>
            <a:r>
              <a:rPr lang="fr-FR" dirty="0" smtClean="0"/>
              <a:t>A</a:t>
            </a:r>
            <a:r>
              <a:rPr lang="fr-FR" baseline="-25000" dirty="0"/>
              <a:t>0</a:t>
            </a:r>
          </a:p>
        </p:txBody>
      </p:sp>
      <p:sp>
        <p:nvSpPr>
          <p:cNvPr id="34" name="ZoneTexte 33"/>
          <p:cNvSpPr txBox="1"/>
          <p:nvPr/>
        </p:nvSpPr>
        <p:spPr>
          <a:xfrm>
            <a:off x="1115616" y="6023029"/>
            <a:ext cx="432048" cy="369332"/>
          </a:xfrm>
          <a:prstGeom prst="rect">
            <a:avLst/>
          </a:prstGeom>
          <a:noFill/>
        </p:spPr>
        <p:txBody>
          <a:bodyPr wrap="square" rtlCol="0">
            <a:spAutoFit/>
          </a:bodyPr>
          <a:lstStyle/>
          <a:p>
            <a:r>
              <a:rPr lang="fr-FR" dirty="0"/>
              <a:t>0</a:t>
            </a:r>
            <a:endParaRPr lang="fr-FR" baseline="-25000" dirty="0"/>
          </a:p>
        </p:txBody>
      </p:sp>
      <p:graphicFrame>
        <p:nvGraphicFramePr>
          <p:cNvPr id="9218" name="Object 2"/>
          <p:cNvGraphicFramePr>
            <a:graphicFrameLocks noChangeAspect="1"/>
          </p:cNvGraphicFramePr>
          <p:nvPr>
            <p:extLst>
              <p:ext uri="{D42A27DB-BD31-4B8C-83A1-F6EECF244321}">
                <p14:modId xmlns:p14="http://schemas.microsoft.com/office/powerpoint/2010/main" val="2845412737"/>
              </p:ext>
            </p:extLst>
          </p:nvPr>
        </p:nvGraphicFramePr>
        <p:xfrm>
          <a:off x="1676201" y="1611043"/>
          <a:ext cx="6943725" cy="974725"/>
        </p:xfrm>
        <a:graphic>
          <a:graphicData uri="http://schemas.openxmlformats.org/presentationml/2006/ole">
            <mc:AlternateContent xmlns:mc="http://schemas.openxmlformats.org/markup-compatibility/2006">
              <mc:Choice xmlns:v="urn:schemas-microsoft-com:vml" Requires="v">
                <p:oleObj spid="_x0000_s416804" name="Équation" r:id="rId3" imgW="3073320" imgH="431640" progId="Equation.3">
                  <p:embed/>
                </p:oleObj>
              </mc:Choice>
              <mc:Fallback>
                <p:oleObj name="Équation" r:id="rId3" imgW="3073320" imgH="431640" progId="Equation.3">
                  <p:embed/>
                  <p:pic>
                    <p:nvPicPr>
                      <p:cNvPr id="0" name=""/>
                      <p:cNvPicPr>
                        <a:picLocks noChangeAspect="1" noChangeArrowheads="1"/>
                      </p:cNvPicPr>
                      <p:nvPr/>
                    </p:nvPicPr>
                    <p:blipFill>
                      <a:blip r:embed="rId4"/>
                      <a:srcRect/>
                      <a:stretch>
                        <a:fillRect/>
                      </a:stretch>
                    </p:blipFill>
                    <p:spPr bwMode="auto">
                      <a:xfrm>
                        <a:off x="1676201" y="1611043"/>
                        <a:ext cx="6943725" cy="974725"/>
                      </a:xfrm>
                      <a:prstGeom prst="rect">
                        <a:avLst/>
                      </a:prstGeom>
                      <a:solidFill>
                        <a:srgbClr val="FFCC99"/>
                      </a:solidFill>
                      <a:ln w="9525">
                        <a:solidFill>
                          <a:schemeClr val="tx1"/>
                        </a:solidFill>
                        <a:miter lim="800000"/>
                        <a:headEnd/>
                        <a:tailEnd/>
                      </a:ln>
                    </p:spPr>
                  </p:pic>
                </p:oleObj>
              </mc:Fallback>
            </mc:AlternateContent>
          </a:graphicData>
        </a:graphic>
      </p:graphicFrame>
      <p:sp>
        <p:nvSpPr>
          <p:cNvPr id="38" name="ZoneTexte 37"/>
          <p:cNvSpPr txBox="1"/>
          <p:nvPr/>
        </p:nvSpPr>
        <p:spPr>
          <a:xfrm>
            <a:off x="323528" y="910461"/>
            <a:ext cx="3888432" cy="646331"/>
          </a:xfrm>
          <a:prstGeom prst="rect">
            <a:avLst/>
          </a:prstGeom>
          <a:noFill/>
        </p:spPr>
        <p:txBody>
          <a:bodyPr wrap="square" rtlCol="0">
            <a:spAutoFit/>
          </a:bodyPr>
          <a:lstStyle/>
          <a:p>
            <a:r>
              <a:rPr lang="fr-FR" sz="3600" dirty="0" smtClean="0"/>
              <a:t>Echelle absolue</a:t>
            </a:r>
            <a:endParaRPr lang="fr-FR" sz="3600" dirty="0"/>
          </a:p>
        </p:txBody>
      </p:sp>
      <p:grpSp>
        <p:nvGrpSpPr>
          <p:cNvPr id="39" name="Groupe 38"/>
          <p:cNvGrpSpPr/>
          <p:nvPr/>
        </p:nvGrpSpPr>
        <p:grpSpPr>
          <a:xfrm>
            <a:off x="2483768" y="2879570"/>
            <a:ext cx="2448272" cy="405414"/>
            <a:chOff x="2483768" y="3167602"/>
            <a:chExt cx="2448272" cy="405414"/>
          </a:xfrm>
        </p:grpSpPr>
        <p:sp>
          <p:nvSpPr>
            <p:cNvPr id="30" name="Multiplier 29"/>
            <p:cNvSpPr/>
            <p:nvPr/>
          </p:nvSpPr>
          <p:spPr>
            <a:xfrm>
              <a:off x="2483768" y="335699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Multiplier 32"/>
            <p:cNvSpPr/>
            <p:nvPr/>
          </p:nvSpPr>
          <p:spPr>
            <a:xfrm>
              <a:off x="3131840" y="330274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Multiplier 35"/>
            <p:cNvSpPr/>
            <p:nvPr/>
          </p:nvSpPr>
          <p:spPr>
            <a:xfrm>
              <a:off x="3851920" y="324947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Multiplier 36"/>
            <p:cNvSpPr/>
            <p:nvPr/>
          </p:nvSpPr>
          <p:spPr>
            <a:xfrm>
              <a:off x="4716016" y="316760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p:cNvGrpSpPr/>
          <p:nvPr/>
        </p:nvGrpSpPr>
        <p:grpSpPr>
          <a:xfrm>
            <a:off x="2483768" y="4653136"/>
            <a:ext cx="2448272" cy="405414"/>
            <a:chOff x="2483768" y="3167602"/>
            <a:chExt cx="2448272" cy="405414"/>
          </a:xfrm>
        </p:grpSpPr>
        <p:sp>
          <p:nvSpPr>
            <p:cNvPr id="41" name="Multiplier 40"/>
            <p:cNvSpPr/>
            <p:nvPr/>
          </p:nvSpPr>
          <p:spPr>
            <a:xfrm>
              <a:off x="2483768" y="335699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Multiplier 41"/>
            <p:cNvSpPr/>
            <p:nvPr/>
          </p:nvSpPr>
          <p:spPr>
            <a:xfrm>
              <a:off x="3131840" y="330274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Multiplier 42"/>
            <p:cNvSpPr/>
            <p:nvPr/>
          </p:nvSpPr>
          <p:spPr>
            <a:xfrm>
              <a:off x="3851920" y="324947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Multiplier 43"/>
            <p:cNvSpPr/>
            <p:nvPr/>
          </p:nvSpPr>
          <p:spPr>
            <a:xfrm>
              <a:off x="4716016" y="316760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e 44"/>
          <p:cNvGrpSpPr/>
          <p:nvPr/>
        </p:nvGrpSpPr>
        <p:grpSpPr>
          <a:xfrm flipV="1">
            <a:off x="2555776" y="5085184"/>
            <a:ext cx="2448272" cy="405414"/>
            <a:chOff x="2483768" y="3167602"/>
            <a:chExt cx="2448272" cy="405414"/>
          </a:xfrm>
        </p:grpSpPr>
        <p:sp>
          <p:nvSpPr>
            <p:cNvPr id="46" name="Multiplier 45"/>
            <p:cNvSpPr/>
            <p:nvPr/>
          </p:nvSpPr>
          <p:spPr>
            <a:xfrm>
              <a:off x="2483768" y="335699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Multiplier 46"/>
            <p:cNvSpPr/>
            <p:nvPr/>
          </p:nvSpPr>
          <p:spPr>
            <a:xfrm>
              <a:off x="3131840" y="330274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Multiplier 47"/>
            <p:cNvSpPr/>
            <p:nvPr/>
          </p:nvSpPr>
          <p:spPr>
            <a:xfrm>
              <a:off x="3851920" y="324947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Multiplier 48"/>
            <p:cNvSpPr/>
            <p:nvPr/>
          </p:nvSpPr>
          <p:spPr>
            <a:xfrm>
              <a:off x="4716016" y="316760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0" name="Groupe 49"/>
          <p:cNvGrpSpPr/>
          <p:nvPr/>
        </p:nvGrpSpPr>
        <p:grpSpPr>
          <a:xfrm flipV="1">
            <a:off x="2555776" y="3284984"/>
            <a:ext cx="2448272" cy="405414"/>
            <a:chOff x="2483768" y="3167602"/>
            <a:chExt cx="2448272" cy="405414"/>
          </a:xfrm>
        </p:grpSpPr>
        <p:sp>
          <p:nvSpPr>
            <p:cNvPr id="51" name="Multiplier 50"/>
            <p:cNvSpPr/>
            <p:nvPr/>
          </p:nvSpPr>
          <p:spPr>
            <a:xfrm>
              <a:off x="2483768" y="335699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Multiplier 51"/>
            <p:cNvSpPr/>
            <p:nvPr/>
          </p:nvSpPr>
          <p:spPr>
            <a:xfrm>
              <a:off x="3131840" y="330274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Multiplier 52"/>
            <p:cNvSpPr/>
            <p:nvPr/>
          </p:nvSpPr>
          <p:spPr>
            <a:xfrm>
              <a:off x="3851920" y="324947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Multiplier 53"/>
            <p:cNvSpPr/>
            <p:nvPr/>
          </p:nvSpPr>
          <p:spPr>
            <a:xfrm>
              <a:off x="4716016" y="316760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0" name="Groupe 59"/>
          <p:cNvGrpSpPr/>
          <p:nvPr/>
        </p:nvGrpSpPr>
        <p:grpSpPr>
          <a:xfrm>
            <a:off x="2771800" y="3140968"/>
            <a:ext cx="2376264" cy="242658"/>
            <a:chOff x="5796136" y="1314134"/>
            <a:chExt cx="2376264" cy="242658"/>
          </a:xfrm>
        </p:grpSpPr>
        <p:sp>
          <p:nvSpPr>
            <p:cNvPr id="56" name="Multiplier 55"/>
            <p:cNvSpPr/>
            <p:nvPr/>
          </p:nvSpPr>
          <p:spPr>
            <a:xfrm flipV="1">
              <a:off x="579613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Multiplier 56"/>
            <p:cNvSpPr/>
            <p:nvPr/>
          </p:nvSpPr>
          <p:spPr>
            <a:xfrm flipV="1">
              <a:off x="651621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Multiplier 57"/>
            <p:cNvSpPr/>
            <p:nvPr/>
          </p:nvSpPr>
          <p:spPr>
            <a:xfrm flipV="1">
              <a:off x="723629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Multiplier 58"/>
            <p:cNvSpPr/>
            <p:nvPr/>
          </p:nvSpPr>
          <p:spPr>
            <a:xfrm flipV="1">
              <a:off x="7956376" y="1314134"/>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1" name="Groupe 60"/>
          <p:cNvGrpSpPr/>
          <p:nvPr/>
        </p:nvGrpSpPr>
        <p:grpSpPr>
          <a:xfrm>
            <a:off x="2843808" y="4941168"/>
            <a:ext cx="2376264" cy="242658"/>
            <a:chOff x="5796136" y="1314134"/>
            <a:chExt cx="2376264" cy="242658"/>
          </a:xfrm>
        </p:grpSpPr>
        <p:sp>
          <p:nvSpPr>
            <p:cNvPr id="62" name="Multiplier 61"/>
            <p:cNvSpPr/>
            <p:nvPr/>
          </p:nvSpPr>
          <p:spPr>
            <a:xfrm flipV="1">
              <a:off x="579613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Multiplier 62"/>
            <p:cNvSpPr/>
            <p:nvPr/>
          </p:nvSpPr>
          <p:spPr>
            <a:xfrm flipV="1">
              <a:off x="651621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Multiplier 63"/>
            <p:cNvSpPr/>
            <p:nvPr/>
          </p:nvSpPr>
          <p:spPr>
            <a:xfrm flipV="1">
              <a:off x="7236296" y="1340768"/>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Multiplier 64"/>
            <p:cNvSpPr/>
            <p:nvPr/>
          </p:nvSpPr>
          <p:spPr>
            <a:xfrm flipV="1">
              <a:off x="7956376" y="1314134"/>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8" name="ZoneTexte 67"/>
          <p:cNvSpPr txBox="1"/>
          <p:nvPr/>
        </p:nvSpPr>
        <p:spPr>
          <a:xfrm>
            <a:off x="1043608" y="3851756"/>
            <a:ext cx="432048" cy="369332"/>
          </a:xfrm>
          <a:prstGeom prst="rect">
            <a:avLst/>
          </a:prstGeom>
          <a:noFill/>
        </p:spPr>
        <p:txBody>
          <a:bodyPr wrap="square" rtlCol="0">
            <a:spAutoFit/>
          </a:bodyPr>
          <a:lstStyle/>
          <a:p>
            <a:r>
              <a:rPr lang="fr-FR" dirty="0" smtClean="0"/>
              <a:t>A</a:t>
            </a:r>
            <a:r>
              <a:rPr lang="fr-FR" baseline="30000" dirty="0" smtClean="0"/>
              <a:t>’</a:t>
            </a:r>
            <a:endParaRPr lang="fr-FR" baseline="30000" dirty="0"/>
          </a:p>
        </p:txBody>
      </p:sp>
      <p:cxnSp>
        <p:nvCxnSpPr>
          <p:cNvPr id="69" name="Connecteur droit 68"/>
          <p:cNvCxnSpPr/>
          <p:nvPr/>
        </p:nvCxnSpPr>
        <p:spPr>
          <a:xfrm>
            <a:off x="1331640" y="4077072"/>
            <a:ext cx="1440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ZoneTexte 69"/>
          <p:cNvSpPr txBox="1"/>
          <p:nvPr/>
        </p:nvSpPr>
        <p:spPr>
          <a:xfrm>
            <a:off x="1043608" y="5507940"/>
            <a:ext cx="432048" cy="369332"/>
          </a:xfrm>
          <a:prstGeom prst="rect">
            <a:avLst/>
          </a:prstGeom>
          <a:noFill/>
        </p:spPr>
        <p:txBody>
          <a:bodyPr wrap="square" rtlCol="0">
            <a:spAutoFit/>
          </a:bodyPr>
          <a:lstStyle/>
          <a:p>
            <a:r>
              <a:rPr lang="fr-FR" dirty="0" smtClean="0"/>
              <a:t>A</a:t>
            </a:r>
            <a:endParaRPr lang="fr-FR" baseline="30000" dirty="0"/>
          </a:p>
        </p:txBody>
      </p:sp>
      <p:cxnSp>
        <p:nvCxnSpPr>
          <p:cNvPr id="71" name="Connecteur droit 70"/>
          <p:cNvCxnSpPr/>
          <p:nvPr/>
        </p:nvCxnSpPr>
        <p:spPr>
          <a:xfrm>
            <a:off x="1331640" y="5723964"/>
            <a:ext cx="1440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Objet 1"/>
          <p:cNvGraphicFramePr>
            <a:graphicFrameLocks noChangeAspect="1"/>
          </p:cNvGraphicFramePr>
          <p:nvPr>
            <p:extLst>
              <p:ext uri="{D42A27DB-BD31-4B8C-83A1-F6EECF244321}">
                <p14:modId xmlns:p14="http://schemas.microsoft.com/office/powerpoint/2010/main" val="1688188558"/>
              </p:ext>
            </p:extLst>
          </p:nvPr>
        </p:nvGraphicFramePr>
        <p:xfrm>
          <a:off x="2016125" y="5951538"/>
          <a:ext cx="4314825" cy="817562"/>
        </p:xfrm>
        <a:graphic>
          <a:graphicData uri="http://schemas.openxmlformats.org/presentationml/2006/ole">
            <mc:AlternateContent xmlns:mc="http://schemas.openxmlformats.org/markup-compatibility/2006">
              <mc:Choice xmlns:v="urn:schemas-microsoft-com:vml" Requires="v">
                <p:oleObj spid="_x0000_s416805" name="Équation" r:id="rId5" imgW="2209680" imgH="419040" progId="Equation.3">
                  <p:embed/>
                </p:oleObj>
              </mc:Choice>
              <mc:Fallback>
                <p:oleObj name="Équation" r:id="rId5" imgW="2209680" imgH="419040" progId="Equation.3">
                  <p:embed/>
                  <p:pic>
                    <p:nvPicPr>
                      <p:cNvPr id="0" name=""/>
                      <p:cNvPicPr>
                        <a:picLocks noChangeAspect="1" noChangeArrowheads="1"/>
                      </p:cNvPicPr>
                      <p:nvPr/>
                    </p:nvPicPr>
                    <p:blipFill>
                      <a:blip r:embed="rId6"/>
                      <a:srcRect/>
                      <a:stretch>
                        <a:fillRect/>
                      </a:stretch>
                    </p:blipFill>
                    <p:spPr bwMode="auto">
                      <a:xfrm>
                        <a:off x="2016125" y="5951538"/>
                        <a:ext cx="4314825" cy="817562"/>
                      </a:xfrm>
                      <a:prstGeom prst="rect">
                        <a:avLst/>
                      </a:prstGeom>
                      <a:solidFill>
                        <a:srgbClr val="FFCC99"/>
                      </a:solidFill>
                      <a:ln w="9525">
                        <a:solidFill>
                          <a:schemeClr val="tx1"/>
                        </a:solidFill>
                        <a:miter lim="800000"/>
                        <a:headEnd/>
                        <a:tailEnd/>
                      </a:ln>
                    </p:spPr>
                  </p:pic>
                </p:oleObj>
              </mc:Fallback>
            </mc:AlternateContent>
          </a:graphicData>
        </a:graphic>
      </p:graphicFrame>
      <p:sp>
        <p:nvSpPr>
          <p:cNvPr id="72" name="Multiplier 71"/>
          <p:cNvSpPr/>
          <p:nvPr/>
        </p:nvSpPr>
        <p:spPr>
          <a:xfrm>
            <a:off x="1979712" y="309865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Multiplier 72"/>
          <p:cNvSpPr/>
          <p:nvPr/>
        </p:nvSpPr>
        <p:spPr>
          <a:xfrm>
            <a:off x="2123728" y="3261232"/>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Multiplier 73"/>
          <p:cNvSpPr/>
          <p:nvPr/>
        </p:nvSpPr>
        <p:spPr>
          <a:xfrm>
            <a:off x="1763688" y="3191670"/>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Multiplier 75"/>
          <p:cNvSpPr/>
          <p:nvPr/>
        </p:nvSpPr>
        <p:spPr>
          <a:xfrm>
            <a:off x="2072732" y="4880284"/>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Multiplier 76"/>
          <p:cNvSpPr/>
          <p:nvPr/>
        </p:nvSpPr>
        <p:spPr>
          <a:xfrm>
            <a:off x="2216748" y="5042866"/>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Multiplier 77"/>
          <p:cNvSpPr/>
          <p:nvPr/>
        </p:nvSpPr>
        <p:spPr>
          <a:xfrm>
            <a:off x="1856708" y="4973304"/>
            <a:ext cx="216024" cy="216024"/>
          </a:xfrm>
          <a:prstGeom prst="mathMultiply">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9" name="Connecteur droit avec flèche 78"/>
          <p:cNvCxnSpPr/>
          <p:nvPr/>
        </p:nvCxnSpPr>
        <p:spPr>
          <a:xfrm flipH="1">
            <a:off x="1475656" y="2708920"/>
            <a:ext cx="957116" cy="521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Connecteur droit avec flèche 81"/>
          <p:cNvCxnSpPr/>
          <p:nvPr/>
        </p:nvCxnSpPr>
        <p:spPr>
          <a:xfrm flipH="1">
            <a:off x="1457654" y="4396462"/>
            <a:ext cx="1026114" cy="641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6140274" y="3851756"/>
            <a:ext cx="1312046" cy="369332"/>
          </a:xfrm>
          <a:prstGeom prst="rect">
            <a:avLst/>
          </a:prstGeom>
          <a:noFill/>
        </p:spPr>
        <p:txBody>
          <a:bodyPr wrap="square" rtlCol="0">
            <a:spAutoFit/>
          </a:bodyPr>
          <a:lstStyle/>
          <a:p>
            <a:r>
              <a:rPr lang="fr-FR" dirty="0" smtClean="0">
                <a:sym typeface="Symbol"/>
              </a:rPr>
              <a:t>T’  pour  t</a:t>
            </a:r>
            <a:r>
              <a:rPr lang="fr-FR" baseline="30000" dirty="0" smtClean="0">
                <a:sym typeface="Symbol"/>
              </a:rPr>
              <a:t>’</a:t>
            </a:r>
            <a:r>
              <a:rPr lang="fr-FR" dirty="0" smtClean="0">
                <a:sym typeface="Symbol"/>
              </a:rPr>
              <a:t> </a:t>
            </a:r>
            <a:endParaRPr lang="fr-FR" dirty="0"/>
          </a:p>
        </p:txBody>
      </p:sp>
      <p:sp>
        <p:nvSpPr>
          <p:cNvPr id="80" name="ZoneTexte 79"/>
          <p:cNvSpPr txBox="1"/>
          <p:nvPr/>
        </p:nvSpPr>
        <p:spPr>
          <a:xfrm>
            <a:off x="6141604" y="5435932"/>
            <a:ext cx="1310715" cy="369332"/>
          </a:xfrm>
          <a:prstGeom prst="rect">
            <a:avLst/>
          </a:prstGeom>
          <a:noFill/>
        </p:spPr>
        <p:txBody>
          <a:bodyPr wrap="square" rtlCol="0">
            <a:spAutoFit/>
          </a:bodyPr>
          <a:lstStyle/>
          <a:p>
            <a:r>
              <a:rPr lang="fr-FR" dirty="0" smtClean="0">
                <a:sym typeface="Symbol"/>
              </a:rPr>
              <a:t>T  pour  t </a:t>
            </a:r>
            <a:endParaRPr lang="fr-FR" dirty="0"/>
          </a:p>
        </p:txBody>
      </p:sp>
    </p:spTree>
    <p:extLst>
      <p:ext uri="{BB962C8B-B14F-4D97-AF65-F5344CB8AC3E}">
        <p14:creationId xmlns:p14="http://schemas.microsoft.com/office/powerpoint/2010/main" val="44323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2000"/>
                                        <p:tgtEl>
                                          <p:spTgt spid="7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75" grpId="0"/>
      <p:bldP spid="8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116632"/>
            <a:ext cx="6048672" cy="778098"/>
          </a:xfrm>
        </p:spPr>
        <p:txBody>
          <a:bodyPr>
            <a:normAutofit/>
          </a:bodyPr>
          <a:lstStyle/>
          <a:p>
            <a:r>
              <a:rPr lang="fr-FR" dirty="0" smtClean="0"/>
              <a:t>Température </a:t>
            </a:r>
            <a:endParaRPr lang="fr-FR" dirty="0"/>
          </a:p>
        </p:txBody>
      </p:sp>
      <p:sp>
        <p:nvSpPr>
          <p:cNvPr id="30" name="ZoneTexte 29"/>
          <p:cNvSpPr txBox="1"/>
          <p:nvPr/>
        </p:nvSpPr>
        <p:spPr>
          <a:xfrm>
            <a:off x="3995936" y="2484185"/>
            <a:ext cx="576064" cy="584775"/>
          </a:xfrm>
          <a:prstGeom prst="rect">
            <a:avLst/>
          </a:prstGeom>
          <a:noFill/>
        </p:spPr>
        <p:txBody>
          <a:bodyPr wrap="square" rtlCol="0">
            <a:spAutoFit/>
          </a:bodyPr>
          <a:lstStyle/>
          <a:p>
            <a:pPr algn="ctr"/>
            <a:r>
              <a:rPr lang="fr-FR" sz="3200" dirty="0" smtClean="0"/>
              <a:t>+</a:t>
            </a:r>
            <a:endParaRPr lang="fr-FR" sz="3200" dirty="0"/>
          </a:p>
        </p:txBody>
      </p:sp>
      <p:sp>
        <p:nvSpPr>
          <p:cNvPr id="33" name="Flèche vers le bas 32"/>
          <p:cNvSpPr/>
          <p:nvPr/>
        </p:nvSpPr>
        <p:spPr>
          <a:xfrm>
            <a:off x="4139952" y="3501008"/>
            <a:ext cx="504056"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179512" y="836712"/>
            <a:ext cx="3888432" cy="646331"/>
          </a:xfrm>
          <a:prstGeom prst="rect">
            <a:avLst/>
          </a:prstGeom>
          <a:noFill/>
        </p:spPr>
        <p:txBody>
          <a:bodyPr wrap="square" rtlCol="0">
            <a:spAutoFit/>
          </a:bodyPr>
          <a:lstStyle/>
          <a:p>
            <a:r>
              <a:rPr lang="fr-FR" sz="3600" dirty="0" smtClean="0"/>
              <a:t>Echelle absolue</a:t>
            </a:r>
            <a:endParaRPr lang="fr-FR" sz="3600" dirty="0"/>
          </a:p>
        </p:txBody>
      </p:sp>
      <p:graphicFrame>
        <p:nvGraphicFramePr>
          <p:cNvPr id="10245" name="Object 5"/>
          <p:cNvGraphicFramePr>
            <a:graphicFrameLocks noChangeAspect="1"/>
          </p:cNvGraphicFramePr>
          <p:nvPr>
            <p:extLst>
              <p:ext uri="{D42A27DB-BD31-4B8C-83A1-F6EECF244321}">
                <p14:modId xmlns:p14="http://schemas.microsoft.com/office/powerpoint/2010/main" val="4176753277"/>
              </p:ext>
            </p:extLst>
          </p:nvPr>
        </p:nvGraphicFramePr>
        <p:xfrm>
          <a:off x="1037854" y="1540956"/>
          <a:ext cx="2641600" cy="974725"/>
        </p:xfrm>
        <a:graphic>
          <a:graphicData uri="http://schemas.openxmlformats.org/presentationml/2006/ole">
            <mc:AlternateContent xmlns:mc="http://schemas.openxmlformats.org/markup-compatibility/2006">
              <mc:Choice xmlns:v="urn:schemas-microsoft-com:vml" Requires="v">
                <p:oleObj spid="_x0000_s10312" name="Équation" r:id="rId3" imgW="1168200" imgH="431640" progId="Equation.3">
                  <p:embed/>
                </p:oleObj>
              </mc:Choice>
              <mc:Fallback>
                <p:oleObj name="Équation" r:id="rId3" imgW="1168200" imgH="431640" progId="Equation.3">
                  <p:embed/>
                  <p:pic>
                    <p:nvPicPr>
                      <p:cNvPr id="0" name="Picture 5"/>
                      <p:cNvPicPr>
                        <a:picLocks noChangeAspect="1" noChangeArrowheads="1"/>
                      </p:cNvPicPr>
                      <p:nvPr/>
                    </p:nvPicPr>
                    <p:blipFill>
                      <a:blip r:embed="rId4"/>
                      <a:srcRect/>
                      <a:stretch>
                        <a:fillRect/>
                      </a:stretch>
                    </p:blipFill>
                    <p:spPr bwMode="auto">
                      <a:xfrm>
                        <a:off x="1037854" y="1540956"/>
                        <a:ext cx="2641600" cy="974725"/>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1" name="ZoneTexte 10"/>
          <p:cNvSpPr txBox="1"/>
          <p:nvPr/>
        </p:nvSpPr>
        <p:spPr>
          <a:xfrm>
            <a:off x="827584" y="2924944"/>
            <a:ext cx="7272808" cy="523220"/>
          </a:xfrm>
          <a:prstGeom prst="rect">
            <a:avLst/>
          </a:prstGeom>
          <a:noFill/>
        </p:spPr>
        <p:txBody>
          <a:bodyPr wrap="square" rtlCol="0">
            <a:spAutoFit/>
          </a:bodyPr>
          <a:lstStyle/>
          <a:p>
            <a:r>
              <a:rPr lang="fr-FR" sz="2800" dirty="0" smtClean="0"/>
              <a:t>Ce même </a:t>
            </a:r>
            <a:r>
              <a:rPr lang="fr-FR" sz="2800" smtClean="0"/>
              <a:t>rapport : indépendant </a:t>
            </a:r>
            <a:r>
              <a:rPr lang="fr-FR" sz="2800" dirty="0" smtClean="0"/>
              <a:t>nature des gaz</a:t>
            </a:r>
            <a:endParaRPr lang="fr-FR" sz="2800" dirty="0"/>
          </a:p>
        </p:txBody>
      </p:sp>
      <p:sp>
        <p:nvSpPr>
          <p:cNvPr id="12" name="ZoneTexte 11"/>
          <p:cNvSpPr txBox="1"/>
          <p:nvPr/>
        </p:nvSpPr>
        <p:spPr>
          <a:xfrm>
            <a:off x="1115616" y="4293096"/>
            <a:ext cx="7488832" cy="523220"/>
          </a:xfrm>
          <a:prstGeom prst="rect">
            <a:avLst/>
          </a:prstGeom>
          <a:noFill/>
        </p:spPr>
        <p:txBody>
          <a:bodyPr wrap="square" rtlCol="0">
            <a:spAutoFit/>
          </a:bodyPr>
          <a:lstStyle/>
          <a:p>
            <a:r>
              <a:rPr lang="fr-FR" sz="2800" dirty="0" smtClean="0"/>
              <a:t>Echelle thermométrique universelle à disposition</a:t>
            </a:r>
            <a:endParaRPr lang="fr-FR" sz="2800" dirty="0"/>
          </a:p>
        </p:txBody>
      </p:sp>
      <p:sp>
        <p:nvSpPr>
          <p:cNvPr id="13" name="Flèche vers le bas 12"/>
          <p:cNvSpPr/>
          <p:nvPr/>
        </p:nvSpPr>
        <p:spPr>
          <a:xfrm>
            <a:off x="4139952" y="4806096"/>
            <a:ext cx="504056"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0247" name="Object 7"/>
          <p:cNvGraphicFramePr>
            <a:graphicFrameLocks noChangeAspect="1"/>
          </p:cNvGraphicFramePr>
          <p:nvPr/>
        </p:nvGraphicFramePr>
        <p:xfrm>
          <a:off x="3765550" y="5718175"/>
          <a:ext cx="1320800" cy="889000"/>
        </p:xfrm>
        <a:graphic>
          <a:graphicData uri="http://schemas.openxmlformats.org/presentationml/2006/ole">
            <mc:AlternateContent xmlns:mc="http://schemas.openxmlformats.org/markup-compatibility/2006">
              <mc:Choice xmlns:v="urn:schemas-microsoft-com:vml" Requires="v">
                <p:oleObj spid="_x0000_s10313" name="Équation" r:id="rId5" imgW="583920" imgH="393480" progId="Equation.3">
                  <p:embed/>
                </p:oleObj>
              </mc:Choice>
              <mc:Fallback>
                <p:oleObj name="Équation" r:id="rId5" imgW="583920" imgH="39348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5550" y="5718175"/>
                        <a:ext cx="1320800" cy="889000"/>
                      </a:xfrm>
                      <a:prstGeom prst="rect">
                        <a:avLst/>
                      </a:prstGeom>
                      <a:solidFill>
                        <a:srgbClr val="FFCC99"/>
                      </a:solidFill>
                      <a:ln w="9525">
                        <a:solidFill>
                          <a:schemeClr val="tx1"/>
                        </a:solidFill>
                        <a:miter lim="800000"/>
                        <a:headEnd/>
                        <a:tailEnd/>
                      </a:ln>
                    </p:spPr>
                  </p:pic>
                </p:oleObj>
              </mc:Fallback>
            </mc:AlternateContent>
          </a:graphicData>
        </a:graphic>
      </p:graphicFrame>
      <p:cxnSp>
        <p:nvCxnSpPr>
          <p:cNvPr id="16" name="Connecteur droit avec flèche 15"/>
          <p:cNvCxnSpPr/>
          <p:nvPr/>
        </p:nvCxnSpPr>
        <p:spPr>
          <a:xfrm rot="10800000" flipV="1">
            <a:off x="5292080" y="5805264"/>
            <a:ext cx="936104" cy="28803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6444208" y="5373216"/>
            <a:ext cx="2376264" cy="1384995"/>
          </a:xfrm>
          <a:prstGeom prst="rect">
            <a:avLst/>
          </a:prstGeom>
          <a:noFill/>
        </p:spPr>
        <p:txBody>
          <a:bodyPr wrap="square" rtlCol="0">
            <a:spAutoFit/>
          </a:bodyPr>
          <a:lstStyle/>
          <a:p>
            <a:pPr algn="ctr"/>
            <a:r>
              <a:rPr lang="fr-FR" sz="2800" dirty="0" smtClean="0"/>
              <a:t>Définition de l’échelle absolue</a:t>
            </a:r>
            <a:endParaRPr lang="fr-FR" sz="2800" dirty="0"/>
          </a:p>
        </p:txBody>
      </p:sp>
      <p:cxnSp>
        <p:nvCxnSpPr>
          <p:cNvPr id="19" name="Connecteur droit avec flèche 18"/>
          <p:cNvCxnSpPr/>
          <p:nvPr/>
        </p:nvCxnSpPr>
        <p:spPr>
          <a:xfrm>
            <a:off x="2699792" y="6021288"/>
            <a:ext cx="1008112" cy="28803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51520" y="5212357"/>
            <a:ext cx="2376264" cy="1384995"/>
          </a:xfrm>
          <a:prstGeom prst="rect">
            <a:avLst/>
          </a:prstGeom>
          <a:noFill/>
        </p:spPr>
        <p:txBody>
          <a:bodyPr wrap="square" rtlCol="0">
            <a:spAutoFit/>
          </a:bodyPr>
          <a:lstStyle/>
          <a:p>
            <a:pPr algn="ctr"/>
            <a:r>
              <a:rPr lang="fr-FR" sz="2800" dirty="0" smtClean="0"/>
              <a:t>T (température absolue) est MESURABLE</a:t>
            </a:r>
            <a:endParaRPr lang="fr-FR" sz="2800" dirty="0"/>
          </a:p>
        </p:txBody>
      </p:sp>
      <p:graphicFrame>
        <p:nvGraphicFramePr>
          <p:cNvPr id="2" name="Objet 1"/>
          <p:cNvGraphicFramePr>
            <a:graphicFrameLocks noChangeAspect="1"/>
          </p:cNvGraphicFramePr>
          <p:nvPr>
            <p:extLst>
              <p:ext uri="{D42A27DB-BD31-4B8C-83A1-F6EECF244321}">
                <p14:modId xmlns:p14="http://schemas.microsoft.com/office/powerpoint/2010/main" val="910963969"/>
              </p:ext>
            </p:extLst>
          </p:nvPr>
        </p:nvGraphicFramePr>
        <p:xfrm>
          <a:off x="4672458" y="1540956"/>
          <a:ext cx="2382838" cy="974725"/>
        </p:xfrm>
        <a:graphic>
          <a:graphicData uri="http://schemas.openxmlformats.org/presentationml/2006/ole">
            <mc:AlternateContent xmlns:mc="http://schemas.openxmlformats.org/markup-compatibility/2006">
              <mc:Choice xmlns:v="urn:schemas-microsoft-com:vml" Requires="v">
                <p:oleObj spid="_x0000_s10314" name="Équation" r:id="rId7" imgW="1054080" imgH="431640" progId="Equation.3">
                  <p:embed/>
                </p:oleObj>
              </mc:Choice>
              <mc:Fallback>
                <p:oleObj name="Équation" r:id="rId7" imgW="1054080" imgH="431640" progId="Equation.3">
                  <p:embed/>
                  <p:pic>
                    <p:nvPicPr>
                      <p:cNvPr id="0" name="Object 5"/>
                      <p:cNvPicPr>
                        <a:picLocks noChangeAspect="1" noChangeArrowheads="1"/>
                      </p:cNvPicPr>
                      <p:nvPr/>
                    </p:nvPicPr>
                    <p:blipFill>
                      <a:blip r:embed="rId8"/>
                      <a:srcRect/>
                      <a:stretch>
                        <a:fillRect/>
                      </a:stretch>
                    </p:blipFill>
                    <p:spPr bwMode="auto">
                      <a:xfrm>
                        <a:off x="4672458" y="1540956"/>
                        <a:ext cx="2382838" cy="974725"/>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20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graphicFrame>
        <p:nvGraphicFramePr>
          <p:cNvPr id="9218" name="Object 2"/>
          <p:cNvGraphicFramePr>
            <a:graphicFrameLocks noChangeAspect="1"/>
          </p:cNvGraphicFramePr>
          <p:nvPr/>
        </p:nvGraphicFramePr>
        <p:xfrm>
          <a:off x="1475656" y="5085184"/>
          <a:ext cx="6020071" cy="890836"/>
        </p:xfrm>
        <a:graphic>
          <a:graphicData uri="http://schemas.openxmlformats.org/presentationml/2006/ole">
            <mc:AlternateContent xmlns:mc="http://schemas.openxmlformats.org/markup-compatibility/2006">
              <mc:Choice xmlns:v="urn:schemas-microsoft-com:vml" Requires="v">
                <p:oleObj spid="_x0000_s114765" name="Équation" r:id="rId3" imgW="1371600" imgH="203040" progId="Equation.3">
                  <p:embed/>
                </p:oleObj>
              </mc:Choice>
              <mc:Fallback>
                <p:oleObj name="Équation" r:id="rId3" imgW="1371600" imgH="203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5085184"/>
                        <a:ext cx="6020071" cy="890836"/>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10243" name="Object 3"/>
          <p:cNvGraphicFramePr>
            <a:graphicFrameLocks noChangeAspect="1"/>
          </p:cNvGraphicFramePr>
          <p:nvPr/>
        </p:nvGraphicFramePr>
        <p:xfrm>
          <a:off x="1115616" y="2466156"/>
          <a:ext cx="2409825" cy="889000"/>
        </p:xfrm>
        <a:graphic>
          <a:graphicData uri="http://schemas.openxmlformats.org/presentationml/2006/ole">
            <mc:AlternateContent xmlns:mc="http://schemas.openxmlformats.org/markup-compatibility/2006">
              <mc:Choice xmlns:v="urn:schemas-microsoft-com:vml" Requires="v">
                <p:oleObj spid="_x0000_s114766" name="Équation" r:id="rId5" imgW="1066680" imgH="393480" progId="Equation.3">
                  <p:embed/>
                </p:oleObj>
              </mc:Choice>
              <mc:Fallback>
                <p:oleObj name="Équation" r:id="rId5" imgW="1066680" imgH="3934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2466156"/>
                        <a:ext cx="2409825" cy="889000"/>
                      </a:xfrm>
                      <a:prstGeom prst="rect">
                        <a:avLst/>
                      </a:prstGeom>
                      <a:solidFill>
                        <a:srgbClr val="FFCC99"/>
                      </a:solidFill>
                      <a:ln w="9525">
                        <a:solidFill>
                          <a:schemeClr val="tx1"/>
                        </a:solidFill>
                        <a:miter lim="800000"/>
                        <a:headEnd/>
                        <a:tailEnd/>
                      </a:ln>
                    </p:spPr>
                  </p:pic>
                </p:oleObj>
              </mc:Fallback>
            </mc:AlternateContent>
          </a:graphicData>
        </a:graphic>
      </p:graphicFrame>
      <p:sp>
        <p:nvSpPr>
          <p:cNvPr id="30" name="ZoneTexte 29"/>
          <p:cNvSpPr txBox="1"/>
          <p:nvPr/>
        </p:nvSpPr>
        <p:spPr>
          <a:xfrm>
            <a:off x="3923928" y="2394148"/>
            <a:ext cx="1152128" cy="1107996"/>
          </a:xfrm>
          <a:prstGeom prst="rect">
            <a:avLst/>
          </a:prstGeom>
          <a:noFill/>
        </p:spPr>
        <p:txBody>
          <a:bodyPr wrap="square" rtlCol="0">
            <a:spAutoFit/>
          </a:bodyPr>
          <a:lstStyle/>
          <a:p>
            <a:pPr algn="ctr"/>
            <a:r>
              <a:rPr lang="fr-FR" sz="6600" dirty="0" smtClean="0"/>
              <a:t>+</a:t>
            </a:r>
            <a:endParaRPr lang="fr-FR" sz="6600" dirty="0"/>
          </a:p>
        </p:txBody>
      </p:sp>
      <p:graphicFrame>
        <p:nvGraphicFramePr>
          <p:cNvPr id="10244" name="Object 4"/>
          <p:cNvGraphicFramePr>
            <a:graphicFrameLocks noChangeAspect="1"/>
          </p:cNvGraphicFramePr>
          <p:nvPr/>
        </p:nvGraphicFramePr>
        <p:xfrm>
          <a:off x="5292080" y="2538164"/>
          <a:ext cx="2940350" cy="571798"/>
        </p:xfrm>
        <a:graphic>
          <a:graphicData uri="http://schemas.openxmlformats.org/presentationml/2006/ole">
            <mc:AlternateContent xmlns:mc="http://schemas.openxmlformats.org/markup-compatibility/2006">
              <mc:Choice xmlns:v="urn:schemas-microsoft-com:vml" Requires="v">
                <p:oleObj spid="_x0000_s114767" name="Équation" r:id="rId7" imgW="914400" imgH="177480" progId="Equation.3">
                  <p:embed/>
                </p:oleObj>
              </mc:Choice>
              <mc:Fallback>
                <p:oleObj name="Équation" r:id="rId7" imgW="914400" imgH="17748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080" y="2538164"/>
                        <a:ext cx="2940350" cy="571798"/>
                      </a:xfrm>
                      <a:prstGeom prst="rect">
                        <a:avLst/>
                      </a:prstGeom>
                      <a:solidFill>
                        <a:srgbClr val="FFCC99"/>
                      </a:solidFill>
                      <a:ln w="9525">
                        <a:solidFill>
                          <a:schemeClr val="tx1"/>
                        </a:solidFill>
                        <a:miter lim="800000"/>
                        <a:headEnd/>
                        <a:tailEnd/>
                      </a:ln>
                    </p:spPr>
                  </p:pic>
                </p:oleObj>
              </mc:Fallback>
            </mc:AlternateContent>
          </a:graphicData>
        </a:graphic>
      </p:graphicFrame>
      <p:sp>
        <p:nvSpPr>
          <p:cNvPr id="33" name="Flèche vers le bas 32"/>
          <p:cNvSpPr/>
          <p:nvPr/>
        </p:nvSpPr>
        <p:spPr>
          <a:xfrm>
            <a:off x="4211960" y="3978324"/>
            <a:ext cx="504056"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179512" y="1132638"/>
            <a:ext cx="3888432" cy="646331"/>
          </a:xfrm>
          <a:prstGeom prst="rect">
            <a:avLst/>
          </a:prstGeom>
          <a:noFill/>
        </p:spPr>
        <p:txBody>
          <a:bodyPr wrap="square" rtlCol="0">
            <a:spAutoFit/>
          </a:bodyPr>
          <a:lstStyle/>
          <a:p>
            <a:r>
              <a:rPr lang="fr-FR" sz="3600" dirty="0" smtClean="0"/>
              <a:t>Echelle absolue</a:t>
            </a:r>
            <a:endParaRPr lang="fr-FR"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fade">
                                      <p:cBhvr>
                                        <p:cTn id="7" dur="2000"/>
                                        <p:tgtEl>
                                          <p:spTgt spid="102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fade">
                                      <p:cBhvr>
                                        <p:cTn id="12" dur="2000"/>
                                        <p:tgtEl>
                                          <p:spTgt spid="102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1143000"/>
          </a:xfrm>
        </p:spPr>
        <p:txBody>
          <a:bodyPr/>
          <a:lstStyle/>
          <a:p>
            <a:r>
              <a:rPr lang="fr-FR" dirty="0" smtClean="0"/>
              <a:t>Température</a:t>
            </a:r>
            <a:endParaRPr lang="fr-FR" dirty="0"/>
          </a:p>
        </p:txBody>
      </p:sp>
      <p:sp>
        <p:nvSpPr>
          <p:cNvPr id="10" name="ZoneTexte 9"/>
          <p:cNvSpPr txBox="1"/>
          <p:nvPr/>
        </p:nvSpPr>
        <p:spPr>
          <a:xfrm>
            <a:off x="179512" y="1916832"/>
            <a:ext cx="8856984" cy="4124206"/>
          </a:xfrm>
          <a:prstGeom prst="rect">
            <a:avLst/>
          </a:prstGeom>
          <a:noFill/>
        </p:spPr>
        <p:txBody>
          <a:bodyPr wrap="square" rtlCol="0">
            <a:spAutoFit/>
          </a:bodyPr>
          <a:lstStyle/>
          <a:p>
            <a:pPr marL="514350" indent="-514350">
              <a:buAutoNum type="arabicParenR"/>
            </a:pPr>
            <a:r>
              <a:rPr lang="fr-FR" sz="2800" dirty="0" smtClean="0"/>
              <a:t>Idée: définir une échelle de température </a:t>
            </a:r>
            <a:r>
              <a:rPr lang="fr-FR" sz="2800" dirty="0" smtClean="0">
                <a:solidFill>
                  <a:srgbClr val="FF0000"/>
                </a:solidFill>
              </a:rPr>
              <a:t>universelle</a:t>
            </a:r>
          </a:p>
          <a:p>
            <a:pPr marL="514350" indent="-514350"/>
            <a:endParaRPr lang="fr-FR" sz="2800" dirty="0" smtClean="0"/>
          </a:p>
          <a:p>
            <a:pPr marL="514350" indent="-514350"/>
            <a:r>
              <a:rPr lang="fr-FR" sz="2800" dirty="0" smtClean="0"/>
              <a:t> 		Grâce aux propriétés des gaz sous faible pression</a:t>
            </a:r>
          </a:p>
          <a:p>
            <a:pPr marL="514350" indent="-514350"/>
            <a:endParaRPr lang="fr-FR" sz="2800" dirty="0" smtClean="0"/>
          </a:p>
          <a:p>
            <a:pPr marL="514350" indent="-514350"/>
            <a:r>
              <a:rPr lang="fr-FR" sz="2800" dirty="0" smtClean="0"/>
              <a:t>2) UN seul point fixe : </a:t>
            </a:r>
          </a:p>
          <a:p>
            <a:pPr marL="514350" indent="-514350">
              <a:spcBef>
                <a:spcPts val="1200"/>
              </a:spcBef>
            </a:pPr>
            <a:r>
              <a:rPr lang="fr-FR" sz="2800" dirty="0" smtClean="0"/>
              <a:t>	→ fixé, par convention à 0,01 °C pour le point triple de l’eau </a:t>
            </a:r>
          </a:p>
          <a:p>
            <a:pPr marL="514350" indent="-514350"/>
            <a:endParaRPr lang="fr-FR" sz="2800" dirty="0" smtClean="0"/>
          </a:p>
          <a:p>
            <a:pPr marL="514350" indent="-514350"/>
            <a:r>
              <a:rPr lang="fr-FR" sz="2800" dirty="0" smtClean="0"/>
              <a:t>3) Définition du zéro absolu </a:t>
            </a:r>
          </a:p>
        </p:txBody>
      </p:sp>
      <p:sp>
        <p:nvSpPr>
          <p:cNvPr id="11" name="ZoneTexte 10"/>
          <p:cNvSpPr txBox="1"/>
          <p:nvPr/>
        </p:nvSpPr>
        <p:spPr>
          <a:xfrm>
            <a:off x="395536" y="620688"/>
            <a:ext cx="3888432" cy="646331"/>
          </a:xfrm>
          <a:prstGeom prst="rect">
            <a:avLst/>
          </a:prstGeom>
          <a:noFill/>
        </p:spPr>
        <p:txBody>
          <a:bodyPr wrap="square" rtlCol="0">
            <a:spAutoFit/>
          </a:bodyPr>
          <a:lstStyle/>
          <a:p>
            <a:r>
              <a:rPr lang="fr-FR" sz="3600" dirty="0" smtClean="0"/>
              <a:t>Echelle absolue</a:t>
            </a:r>
            <a:endParaRPr lang="fr-FR" sz="3600" dirty="0"/>
          </a:p>
        </p:txBody>
      </p:sp>
      <p:sp>
        <p:nvSpPr>
          <p:cNvPr id="13" name="ZoneTexte 12"/>
          <p:cNvSpPr txBox="1"/>
          <p:nvPr/>
        </p:nvSpPr>
        <p:spPr>
          <a:xfrm>
            <a:off x="395536" y="1340768"/>
            <a:ext cx="4536504" cy="584775"/>
          </a:xfrm>
          <a:prstGeom prst="rect">
            <a:avLst/>
          </a:prstGeom>
          <a:noFill/>
        </p:spPr>
        <p:txBody>
          <a:bodyPr wrap="square" rtlCol="0">
            <a:spAutoFit/>
          </a:bodyPr>
          <a:lstStyle/>
          <a:p>
            <a:r>
              <a:rPr lang="fr-FR" sz="3200" dirty="0" smtClean="0"/>
              <a:t>Kelvin</a:t>
            </a:r>
            <a:endParaRPr lang="fr-FR" sz="3200" dirty="0"/>
          </a:p>
        </p:txBody>
      </p:sp>
      <p:sp>
        <p:nvSpPr>
          <p:cNvPr id="14" name="ZoneTexte 13"/>
          <p:cNvSpPr txBox="1"/>
          <p:nvPr/>
        </p:nvSpPr>
        <p:spPr>
          <a:xfrm>
            <a:off x="3347864" y="1700808"/>
            <a:ext cx="184731" cy="369332"/>
          </a:xfrm>
          <a:prstGeom prst="rect">
            <a:avLst/>
          </a:prstGeom>
          <a:noFill/>
        </p:spPr>
        <p:txBody>
          <a:bodyPr wrap="none" rtlCol="0">
            <a:spAutoFit/>
          </a:bodyPr>
          <a:lstStyle/>
          <a:p>
            <a:endParaRPr lang="fr-FR" dirty="0"/>
          </a:p>
        </p:txBody>
      </p:sp>
      <p:sp>
        <p:nvSpPr>
          <p:cNvPr id="8" name="Flèche droite 7"/>
          <p:cNvSpPr/>
          <p:nvPr/>
        </p:nvSpPr>
        <p:spPr>
          <a:xfrm>
            <a:off x="323528" y="2924944"/>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 name="Groupe 2"/>
          <p:cNvGrpSpPr/>
          <p:nvPr/>
        </p:nvGrpSpPr>
        <p:grpSpPr>
          <a:xfrm>
            <a:off x="2462502" y="3761576"/>
            <a:ext cx="3621666" cy="2761840"/>
            <a:chOff x="2462502" y="3761576"/>
            <a:chExt cx="3621666" cy="2761840"/>
          </a:xfrm>
        </p:grpSpPr>
        <p:pic>
          <p:nvPicPr>
            <p:cNvPr id="7" name="Picture 2"/>
            <p:cNvPicPr>
              <a:picLocks noChangeAspect="1" noChangeArrowheads="1"/>
            </p:cNvPicPr>
            <p:nvPr/>
          </p:nvPicPr>
          <p:blipFill>
            <a:blip r:embed="rId2" cstate="print"/>
            <a:srcRect/>
            <a:stretch>
              <a:fillRect/>
            </a:stretch>
          </p:blipFill>
          <p:spPr bwMode="auto">
            <a:xfrm>
              <a:off x="2483768" y="3761576"/>
              <a:ext cx="3600400" cy="2615274"/>
            </a:xfrm>
            <a:prstGeom prst="rect">
              <a:avLst/>
            </a:prstGeom>
            <a:noFill/>
            <a:ln w="9525">
              <a:noFill/>
              <a:miter lim="800000"/>
              <a:headEnd/>
              <a:tailEnd/>
            </a:ln>
          </p:spPr>
        </p:pic>
        <p:sp>
          <p:nvSpPr>
            <p:cNvPr id="9" name="ZoneTexte 8"/>
            <p:cNvSpPr txBox="1"/>
            <p:nvPr/>
          </p:nvSpPr>
          <p:spPr>
            <a:xfrm>
              <a:off x="2462502" y="3815437"/>
              <a:ext cx="504056" cy="369332"/>
            </a:xfrm>
            <a:prstGeom prst="rect">
              <a:avLst/>
            </a:prstGeom>
            <a:solidFill>
              <a:schemeClr val="bg1"/>
            </a:solidFill>
          </p:spPr>
          <p:txBody>
            <a:bodyPr wrap="square" rtlCol="0">
              <a:spAutoFit/>
            </a:bodyPr>
            <a:lstStyle/>
            <a:p>
              <a:pPr algn="ctr"/>
              <a:r>
                <a:rPr lang="fr-FR" dirty="0" smtClean="0"/>
                <a:t>PV</a:t>
              </a:r>
              <a:endParaRPr lang="fr-FR" dirty="0"/>
            </a:p>
          </p:txBody>
        </p:sp>
        <p:sp>
          <p:nvSpPr>
            <p:cNvPr id="12" name="ZoneTexte 11"/>
            <p:cNvSpPr txBox="1"/>
            <p:nvPr/>
          </p:nvSpPr>
          <p:spPr>
            <a:xfrm>
              <a:off x="5654718" y="6154084"/>
              <a:ext cx="252028" cy="369332"/>
            </a:xfrm>
            <a:prstGeom prst="rect">
              <a:avLst/>
            </a:prstGeom>
            <a:solidFill>
              <a:schemeClr val="bg1"/>
            </a:solidFill>
          </p:spPr>
          <p:txBody>
            <a:bodyPr wrap="square" rtlCol="0">
              <a:spAutoFit/>
            </a:bodyPr>
            <a:lstStyle/>
            <a:p>
              <a:pPr algn="ctr"/>
              <a:r>
                <a:rPr lang="fr-FR" dirty="0" smtClean="0"/>
                <a:t>P</a:t>
              </a:r>
              <a:endParaRPr lang="fr-F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fade">
                                      <p:cBhvr>
                                        <p:cTn id="12" dur="2000"/>
                                        <p:tgtEl>
                                          <p:spTgt spid="10">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animEffect transition="in" filter="fade">
                                      <p:cBhvr>
                                        <p:cTn id="15" dur="2000"/>
                                        <p:tgtEl>
                                          <p:spTgt spid="10">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7" end="7"/>
                                            </p:txEl>
                                          </p:spTgt>
                                        </p:tgtEl>
                                        <p:attrNameLst>
                                          <p:attrName>style.visibility</p:attrName>
                                        </p:attrNameLst>
                                      </p:cBhvr>
                                      <p:to>
                                        <p:strVal val="visible"/>
                                      </p:to>
                                    </p:set>
                                    <p:animEffect transition="in" filter="fade">
                                      <p:cBhvr>
                                        <p:cTn id="20" dur="20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3888432" cy="646331"/>
          </a:xfrm>
          <a:prstGeom prst="rect">
            <a:avLst/>
          </a:prstGeom>
          <a:noFill/>
        </p:spPr>
        <p:txBody>
          <a:bodyPr wrap="square" rtlCol="0">
            <a:spAutoFit/>
          </a:bodyPr>
          <a:lstStyle/>
          <a:p>
            <a:r>
              <a:rPr lang="fr-FR" sz="3600" dirty="0" smtClean="0"/>
              <a:t>Echelle absolue</a:t>
            </a:r>
            <a:endParaRPr lang="fr-FR" sz="3600" dirty="0"/>
          </a:p>
        </p:txBody>
      </p:sp>
      <p:sp>
        <p:nvSpPr>
          <p:cNvPr id="9" name="ZoneTexte 8"/>
          <p:cNvSpPr txBox="1"/>
          <p:nvPr/>
        </p:nvSpPr>
        <p:spPr>
          <a:xfrm>
            <a:off x="323528" y="2132856"/>
            <a:ext cx="8424936" cy="3693319"/>
          </a:xfrm>
          <a:prstGeom prst="rect">
            <a:avLst/>
          </a:prstGeom>
          <a:noFill/>
        </p:spPr>
        <p:txBody>
          <a:bodyPr wrap="square" rtlCol="0">
            <a:spAutoFit/>
          </a:bodyPr>
          <a:lstStyle/>
          <a:p>
            <a:pPr marL="514350" indent="-514350">
              <a:buAutoNum type="arabicParenR"/>
            </a:pPr>
            <a:r>
              <a:rPr lang="fr-FR" sz="2800" dirty="0" smtClean="0"/>
              <a:t>T(K) mesure l’agitation moléculaire thermique </a:t>
            </a:r>
          </a:p>
          <a:p>
            <a:pPr marL="514350" indent="-514350">
              <a:buAutoNum type="arabicParenR"/>
            </a:pPr>
            <a:endParaRPr lang="fr-FR" sz="2800" dirty="0" smtClean="0"/>
          </a:p>
          <a:p>
            <a:pPr marL="342900" indent="-342900"/>
            <a:endParaRPr lang="fr-FR" sz="2800" dirty="0" smtClean="0"/>
          </a:p>
          <a:p>
            <a:pPr marL="342900" indent="-342900"/>
            <a:endParaRPr lang="fr-FR" sz="2800" dirty="0"/>
          </a:p>
          <a:p>
            <a:pPr marL="342900" indent="-342900">
              <a:spcAft>
                <a:spcPts val="1200"/>
              </a:spcAft>
            </a:pPr>
            <a:r>
              <a:rPr lang="fr-FR" sz="2800" dirty="0" smtClean="0"/>
              <a:t>2) Au O absolu : plus aucun mouvement </a:t>
            </a:r>
          </a:p>
          <a:p>
            <a:pPr marL="342900" indent="-342900"/>
            <a:r>
              <a:rPr lang="fr-FR" sz="2800" dirty="0" smtClean="0"/>
              <a:t>	</a:t>
            </a:r>
          </a:p>
          <a:p>
            <a:pPr marL="342900" indent="-342900"/>
            <a:r>
              <a:rPr lang="fr-FR" sz="2800" dirty="0" smtClean="0"/>
              <a:t>3)  </a:t>
            </a:r>
            <a:r>
              <a:rPr lang="fr-FR" sz="2800" dirty="0" smtClean="0">
                <a:sym typeface="Symbol"/>
              </a:rPr>
              <a:t>T = t </a:t>
            </a:r>
            <a:endParaRPr lang="fr-FR" sz="2800" dirty="0" smtClean="0"/>
          </a:p>
          <a:p>
            <a:pPr marL="342900" indent="-342900"/>
            <a:r>
              <a:rPr lang="fr-FR" sz="2800" dirty="0" smtClean="0"/>
              <a:t>  </a:t>
            </a:r>
            <a:endParaRPr lang="fr-FR" sz="2800" dirty="0">
              <a:solidFill>
                <a:srgbClr val="FF0000"/>
              </a:solidFill>
            </a:endParaRPr>
          </a:p>
        </p:txBody>
      </p:sp>
      <p:sp>
        <p:nvSpPr>
          <p:cNvPr id="10" name="Flèche droite 9"/>
          <p:cNvSpPr/>
          <p:nvPr/>
        </p:nvSpPr>
        <p:spPr>
          <a:xfrm>
            <a:off x="467544" y="2852936"/>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1331640" y="2708920"/>
            <a:ext cx="6624736" cy="1815882"/>
          </a:xfrm>
          <a:prstGeom prst="rect">
            <a:avLst/>
          </a:prstGeom>
          <a:noFill/>
        </p:spPr>
        <p:txBody>
          <a:bodyPr wrap="square" rtlCol="0">
            <a:spAutoFit/>
          </a:bodyPr>
          <a:lstStyle/>
          <a:p>
            <a:r>
              <a:rPr lang="fr-FR" sz="2800" dirty="0" smtClean="0"/>
              <a:t>Vision de l’énergie cinétique moyenne des molécules</a:t>
            </a:r>
          </a:p>
          <a:p>
            <a:endParaRPr lang="fr-FR" sz="2800" dirty="0" smtClean="0"/>
          </a:p>
          <a:p>
            <a:endParaRPr lang="fr-FR" sz="2800" dirty="0"/>
          </a:p>
        </p:txBody>
      </p:sp>
      <p:sp>
        <p:nvSpPr>
          <p:cNvPr id="2" name="Bouton d'action : Vidéo 1">
            <a:hlinkClick r:id="" action="ppaction://noaction" highlightClick="1"/>
          </p:cNvPr>
          <p:cNvSpPr/>
          <p:nvPr/>
        </p:nvSpPr>
        <p:spPr>
          <a:xfrm>
            <a:off x="6658783" y="4653136"/>
            <a:ext cx="864096" cy="720080"/>
          </a:xfrm>
          <a:prstGeom prst="actionButtonMovi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4" end="4"/>
                                            </p:txEl>
                                          </p:spTgt>
                                        </p:tgtEl>
                                        <p:attrNameLst>
                                          <p:attrName>style.visibility</p:attrName>
                                        </p:attrNameLst>
                                      </p:cBhvr>
                                      <p:to>
                                        <p:strVal val="visible"/>
                                      </p:to>
                                    </p:set>
                                    <p:animEffect transition="in" filter="fade">
                                      <p:cBhvr>
                                        <p:cTn id="20" dur="2000"/>
                                        <p:tgtEl>
                                          <p:spTgt spid="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fade">
                                      <p:cBhvr>
                                        <p:cTn id="25" dur="20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1570782"/>
            <a:ext cx="8229600" cy="994122"/>
          </a:xfrm>
        </p:spPr>
        <p:txBody>
          <a:bodyPr>
            <a:normAutofit/>
          </a:bodyPr>
          <a:lstStyle/>
          <a:p>
            <a:pPr algn="l"/>
            <a:r>
              <a:rPr lang="fr-FR" sz="3200" dirty="0" smtClean="0"/>
              <a:t>Relation avec d’autres échelles de température</a:t>
            </a:r>
            <a:endParaRPr lang="fr-FR" sz="3200" dirty="0"/>
          </a:p>
        </p:txBody>
      </p:sp>
      <p:sp>
        <p:nvSpPr>
          <p:cNvPr id="6" name="Titre 1"/>
          <p:cNvSpPr txBox="1">
            <a:spLocks/>
          </p:cNvSpPr>
          <p:nvPr/>
        </p:nvSpPr>
        <p:spPr>
          <a:xfrm>
            <a:off x="1547664" y="260648"/>
            <a:ext cx="6048672" cy="77809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smtClean="0">
                <a:ln>
                  <a:noFill/>
                </a:ln>
                <a:solidFill>
                  <a:schemeClr val="tx1"/>
                </a:solidFill>
                <a:effectLst/>
                <a:uLnTx/>
                <a:uFillTx/>
                <a:latin typeface="+mj-lt"/>
                <a:ea typeface="+mj-ea"/>
                <a:cs typeface="+mj-cs"/>
              </a:rPr>
              <a:t>Température </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ZoneTexte 6"/>
          <p:cNvSpPr txBox="1"/>
          <p:nvPr/>
        </p:nvSpPr>
        <p:spPr>
          <a:xfrm>
            <a:off x="179512" y="1132638"/>
            <a:ext cx="3888432" cy="646331"/>
          </a:xfrm>
          <a:prstGeom prst="rect">
            <a:avLst/>
          </a:prstGeom>
          <a:noFill/>
        </p:spPr>
        <p:txBody>
          <a:bodyPr wrap="square" rtlCol="0">
            <a:spAutoFit/>
          </a:bodyPr>
          <a:lstStyle/>
          <a:p>
            <a:r>
              <a:rPr lang="fr-FR" sz="3600" dirty="0" smtClean="0"/>
              <a:t>Echelle absolue</a:t>
            </a:r>
            <a:endParaRPr lang="fr-FR" sz="3600" dirty="0"/>
          </a:p>
        </p:txBody>
      </p:sp>
      <p:sp>
        <p:nvSpPr>
          <p:cNvPr id="3" name="ZoneTexte 2"/>
          <p:cNvSpPr txBox="1"/>
          <p:nvPr/>
        </p:nvSpPr>
        <p:spPr>
          <a:xfrm>
            <a:off x="251520" y="5229200"/>
            <a:ext cx="8352928" cy="923330"/>
          </a:xfrm>
          <a:prstGeom prst="rect">
            <a:avLst/>
          </a:prstGeom>
          <a:noFill/>
        </p:spPr>
        <p:txBody>
          <a:bodyPr wrap="square" rtlCol="0">
            <a:spAutoFit/>
          </a:bodyPr>
          <a:lstStyle/>
          <a:p>
            <a:r>
              <a:rPr lang="fr-FR" dirty="0" smtClean="0"/>
              <a:t>La température vraie est la température absolue (ou thermodynamique) exprimée en K</a:t>
            </a:r>
          </a:p>
          <a:p>
            <a:endParaRPr lang="fr-FR" dirty="0"/>
          </a:p>
          <a:p>
            <a:r>
              <a:rPr lang="fr-FR" dirty="0" smtClean="0">
                <a:sym typeface="Symbol"/>
              </a:rPr>
              <a:t> Notion de température double</a:t>
            </a:r>
            <a:endParaRPr lang="fr-FR" dirty="0"/>
          </a:p>
        </p:txBody>
      </p:sp>
      <p:graphicFrame>
        <p:nvGraphicFramePr>
          <p:cNvPr id="4" name="Tableau 3"/>
          <p:cNvGraphicFramePr>
            <a:graphicFrameLocks noGrp="1"/>
          </p:cNvGraphicFramePr>
          <p:nvPr>
            <p:extLst>
              <p:ext uri="{D42A27DB-BD31-4B8C-83A1-F6EECF244321}">
                <p14:modId xmlns:p14="http://schemas.microsoft.com/office/powerpoint/2010/main" val="576090528"/>
              </p:ext>
            </p:extLst>
          </p:nvPr>
        </p:nvGraphicFramePr>
        <p:xfrm>
          <a:off x="467544" y="2852936"/>
          <a:ext cx="7512495" cy="2098242"/>
        </p:xfrm>
        <a:graphic>
          <a:graphicData uri="http://schemas.openxmlformats.org/drawingml/2006/table">
            <a:tbl>
              <a:tblPr firstRow="1" bandRow="1">
                <a:tableStyleId>{5C22544A-7EE6-4342-B048-85BDC9FD1C3A}</a:tableStyleId>
              </a:tblPr>
              <a:tblGrid>
                <a:gridCol w="1512168"/>
                <a:gridCol w="2051112"/>
                <a:gridCol w="1781640"/>
                <a:gridCol w="2167575"/>
              </a:tblGrid>
              <a:tr h="486054">
                <a:tc>
                  <a:txBody>
                    <a:bodyPr/>
                    <a:lstStyle/>
                    <a:p>
                      <a:r>
                        <a:rPr lang="fr-FR" dirty="0" smtClean="0"/>
                        <a:t>A partir de </a:t>
                      </a:r>
                      <a:endParaRPr lang="fr-FR" dirty="0"/>
                    </a:p>
                  </a:txBody>
                  <a:tcPr/>
                </a:tc>
                <a:tc>
                  <a:txBody>
                    <a:bodyPr/>
                    <a:lstStyle/>
                    <a:p>
                      <a:pPr algn="ctr"/>
                      <a:r>
                        <a:rPr lang="fr-FR" dirty="0" smtClean="0"/>
                        <a:t>Kelvin</a:t>
                      </a:r>
                      <a:endParaRPr lang="fr-FR" dirty="0"/>
                    </a:p>
                  </a:txBody>
                  <a:tcPr/>
                </a:tc>
                <a:tc>
                  <a:txBody>
                    <a:bodyPr/>
                    <a:lstStyle/>
                    <a:p>
                      <a:pPr algn="ctr"/>
                      <a:r>
                        <a:rPr lang="fr-FR" dirty="0" smtClean="0"/>
                        <a:t>Celsius</a:t>
                      </a:r>
                      <a:endParaRPr lang="fr-FR" dirty="0"/>
                    </a:p>
                  </a:txBody>
                  <a:tcPr/>
                </a:tc>
                <a:tc>
                  <a:txBody>
                    <a:bodyPr/>
                    <a:lstStyle/>
                    <a:p>
                      <a:pPr algn="ctr"/>
                      <a:r>
                        <a:rPr lang="fr-FR" dirty="0" smtClean="0"/>
                        <a:t>Fahrenheit</a:t>
                      </a:r>
                      <a:endParaRPr lang="fr-FR" dirty="0"/>
                    </a:p>
                  </a:txBody>
                  <a:tcPr/>
                </a:tc>
              </a:tr>
              <a:tr h="486054">
                <a:tc>
                  <a:txBody>
                    <a:bodyPr/>
                    <a:lstStyle/>
                    <a:p>
                      <a:pPr algn="ctr"/>
                      <a:r>
                        <a:rPr lang="fr-FR" dirty="0" smtClean="0"/>
                        <a:t>T (K) =</a:t>
                      </a:r>
                      <a:endParaRPr lang="fr-FR" dirty="0"/>
                    </a:p>
                  </a:txBody>
                  <a:tcPr/>
                </a:tc>
                <a:tc>
                  <a:txBody>
                    <a:bodyPr/>
                    <a:lstStyle/>
                    <a:p>
                      <a:pPr algn="ctr"/>
                      <a:r>
                        <a:rPr lang="fr-FR" dirty="0" smtClean="0"/>
                        <a:t>T(K)</a:t>
                      </a:r>
                      <a:endParaRPr lang="fr-FR" dirty="0"/>
                    </a:p>
                  </a:txBody>
                  <a:tcPr/>
                </a:tc>
                <a:tc>
                  <a:txBody>
                    <a:bodyPr/>
                    <a:lstStyle/>
                    <a:p>
                      <a:pPr algn="ctr"/>
                      <a:r>
                        <a:rPr lang="fr-FR" dirty="0" smtClean="0"/>
                        <a:t>t(°C) + 273,15</a:t>
                      </a:r>
                      <a:endParaRPr lang="fr-FR" dirty="0"/>
                    </a:p>
                  </a:txBody>
                  <a:tcPr/>
                </a:tc>
                <a:tc>
                  <a:txBody>
                    <a:bodyPr/>
                    <a:lstStyle/>
                    <a:p>
                      <a:pPr algn="l"/>
                      <a:r>
                        <a:rPr lang="fr-FR" dirty="0" smtClean="0"/>
                        <a:t>5/9</a:t>
                      </a:r>
                      <a:r>
                        <a:rPr lang="fr-FR" baseline="0" dirty="0" smtClean="0"/>
                        <a:t> .[t(°F) + 459,67]</a:t>
                      </a:r>
                      <a:endParaRPr lang="fr-FR" dirty="0"/>
                    </a:p>
                  </a:txBody>
                  <a:tcPr/>
                </a:tc>
              </a:tr>
              <a:tr h="486054">
                <a:tc>
                  <a:txBody>
                    <a:bodyPr/>
                    <a:lstStyle/>
                    <a:p>
                      <a:pPr algn="ctr"/>
                      <a:r>
                        <a:rPr lang="fr-FR" dirty="0" smtClean="0"/>
                        <a:t>t(°C) =</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T(K) - 273,15</a:t>
                      </a:r>
                    </a:p>
                  </a:txBody>
                  <a:tcPr/>
                </a:tc>
                <a:tc>
                  <a:txBody>
                    <a:bodyPr/>
                    <a:lstStyle/>
                    <a:p>
                      <a:pPr algn="ctr"/>
                      <a:r>
                        <a:rPr lang="fr-FR" dirty="0" smtClean="0"/>
                        <a:t>t(°C) </a:t>
                      </a:r>
                      <a:endParaRPr lang="fr-FR" dirty="0"/>
                    </a:p>
                  </a:txBody>
                  <a:tcPr/>
                </a:tc>
                <a:tc>
                  <a:txBody>
                    <a:bodyPr/>
                    <a:lstStyle/>
                    <a:p>
                      <a:pPr algn="ctr"/>
                      <a:r>
                        <a:rPr lang="fr-FR" dirty="0" smtClean="0"/>
                        <a:t>5/9.[</a:t>
                      </a:r>
                      <a:r>
                        <a:rPr lang="fr-FR" baseline="0" dirty="0" smtClean="0"/>
                        <a:t>t(°F) -32]</a:t>
                      </a:r>
                      <a:endParaRPr lang="fr-FR" dirty="0"/>
                    </a:p>
                  </a:txBody>
                  <a:tcPr/>
                </a:tc>
              </a:tr>
              <a:tr h="486054">
                <a:tc>
                  <a:txBody>
                    <a:bodyPr/>
                    <a:lstStyle/>
                    <a:p>
                      <a:pPr algn="ctr"/>
                      <a:r>
                        <a:rPr lang="fr-FR" dirty="0" smtClean="0"/>
                        <a:t>t(°F) =</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9/5.</a:t>
                      </a:r>
                      <a:r>
                        <a:rPr lang="fr-FR" baseline="0" dirty="0" smtClean="0"/>
                        <a:t> [T(K)] - 459,67</a:t>
                      </a:r>
                      <a:endParaRPr lang="fr-FR" dirty="0" smtClean="0"/>
                    </a:p>
                    <a:p>
                      <a:pPr algn="ct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9/5.[</a:t>
                      </a:r>
                      <a:r>
                        <a:rPr lang="fr-FR" baseline="0" dirty="0" smtClean="0"/>
                        <a:t>t(°C)] +32</a:t>
                      </a:r>
                      <a:endParaRPr lang="fr-FR" dirty="0" smtClean="0"/>
                    </a:p>
                    <a:p>
                      <a:pPr algn="ctr"/>
                      <a:endParaRPr lang="fr-FR" dirty="0"/>
                    </a:p>
                  </a:txBody>
                  <a:tcPr/>
                </a:tc>
                <a:tc>
                  <a:txBody>
                    <a:bodyPr/>
                    <a:lstStyle/>
                    <a:p>
                      <a:pPr algn="ctr"/>
                      <a:r>
                        <a:rPr lang="fr-FR" dirty="0" smtClean="0"/>
                        <a:t>t(°F) </a:t>
                      </a:r>
                      <a:endParaRPr lang="fr-FR" dirty="0"/>
                    </a:p>
                  </a:txBody>
                  <a:tcPr/>
                </a:tc>
              </a:tr>
            </a:tbl>
          </a:graphicData>
        </a:graphic>
      </p:graphicFrame>
      <p:sp>
        <p:nvSpPr>
          <p:cNvPr id="10" name="Ellipse 9"/>
          <p:cNvSpPr/>
          <p:nvPr/>
        </p:nvSpPr>
        <p:spPr>
          <a:xfrm>
            <a:off x="4211960" y="4221088"/>
            <a:ext cx="144016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6051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lstStyle/>
          <a:p>
            <a:r>
              <a:rPr lang="fr-FR" dirty="0" smtClean="0"/>
              <a:t>Objectifs</a:t>
            </a:r>
            <a:endParaRPr lang="fr-FR" dirty="0"/>
          </a:p>
        </p:txBody>
      </p:sp>
      <p:sp>
        <p:nvSpPr>
          <p:cNvPr id="3" name="Espace réservé du contenu 2"/>
          <p:cNvSpPr>
            <a:spLocks noGrp="1"/>
          </p:cNvSpPr>
          <p:nvPr>
            <p:ph idx="1"/>
          </p:nvPr>
        </p:nvSpPr>
        <p:spPr>
          <a:xfrm>
            <a:off x="179512" y="1844824"/>
            <a:ext cx="8856984" cy="5013176"/>
          </a:xfrm>
        </p:spPr>
        <p:txBody>
          <a:bodyPr>
            <a:noAutofit/>
          </a:bodyPr>
          <a:lstStyle/>
          <a:p>
            <a:r>
              <a:rPr lang="fr-FR" sz="1400" dirty="0" smtClean="0">
                <a:solidFill>
                  <a:srgbClr val="FF0000"/>
                </a:solidFill>
              </a:rPr>
              <a:t>Définir la notion de température</a:t>
            </a:r>
          </a:p>
          <a:p>
            <a:r>
              <a:rPr lang="fr-FR" sz="1400" dirty="0" smtClean="0">
                <a:solidFill>
                  <a:srgbClr val="FF0000"/>
                </a:solidFill>
              </a:rPr>
              <a:t>Définir la notion d’équilibre thermique</a:t>
            </a:r>
          </a:p>
          <a:p>
            <a:r>
              <a:rPr lang="fr-FR" sz="1400" dirty="0" smtClean="0"/>
              <a:t>Définir la notion de grandeur thermométrique</a:t>
            </a:r>
          </a:p>
          <a:p>
            <a:r>
              <a:rPr lang="fr-FR" sz="1400" dirty="0">
                <a:solidFill>
                  <a:srgbClr val="FF0000"/>
                </a:solidFill>
              </a:rPr>
              <a:t>Expliquer la construction d’une échelle relative de la </a:t>
            </a:r>
            <a:r>
              <a:rPr lang="fr-FR" sz="1400" dirty="0" smtClean="0">
                <a:solidFill>
                  <a:srgbClr val="FF0000"/>
                </a:solidFill>
              </a:rPr>
              <a:t>température (échelle CELSIUS) en définissant la notion de point fixe</a:t>
            </a:r>
          </a:p>
          <a:p>
            <a:r>
              <a:rPr lang="fr-FR" sz="1400" dirty="0" smtClean="0">
                <a:solidFill>
                  <a:srgbClr val="FF0000"/>
                </a:solidFill>
              </a:rPr>
              <a:t>Expliquer la notion de température repérable</a:t>
            </a:r>
          </a:p>
          <a:p>
            <a:r>
              <a:rPr lang="fr-FR" sz="1400" dirty="0" smtClean="0"/>
              <a:t>Citer plusieurs noms d’échelles empiriques </a:t>
            </a:r>
          </a:p>
          <a:p>
            <a:r>
              <a:rPr lang="fr-FR" sz="1400" dirty="0" smtClean="0">
                <a:solidFill>
                  <a:srgbClr val="FF0000"/>
                </a:solidFill>
              </a:rPr>
              <a:t>Exprimer une température  repérée dans l’échelle CELSIUS dans l’échelle FARHENHEIT, et vice-versa</a:t>
            </a:r>
          </a:p>
          <a:p>
            <a:r>
              <a:rPr lang="fr-FR" sz="1400" dirty="0" smtClean="0">
                <a:solidFill>
                  <a:srgbClr val="FF0000"/>
                </a:solidFill>
              </a:rPr>
              <a:t>Expliquer la nécessité d’une température universelle (absolue) pour mener des calculs</a:t>
            </a:r>
          </a:p>
          <a:p>
            <a:r>
              <a:rPr lang="fr-FR" sz="1400" dirty="0" smtClean="0">
                <a:solidFill>
                  <a:srgbClr val="FF0000"/>
                </a:solidFill>
              </a:rPr>
              <a:t>Expliquer la notion de température absolue en lui associant sa représentation microscopique</a:t>
            </a:r>
          </a:p>
          <a:p>
            <a:r>
              <a:rPr lang="fr-FR" sz="1400" dirty="0" smtClean="0">
                <a:solidFill>
                  <a:srgbClr val="FF0000"/>
                </a:solidFill>
              </a:rPr>
              <a:t>Expliquer la notion de température VRAIE</a:t>
            </a:r>
          </a:p>
          <a:p>
            <a:r>
              <a:rPr lang="fr-FR" sz="1400" dirty="0" smtClean="0">
                <a:solidFill>
                  <a:srgbClr val="FF0000"/>
                </a:solidFill>
              </a:rPr>
              <a:t>Calculer une température double</a:t>
            </a:r>
          </a:p>
          <a:p>
            <a:r>
              <a:rPr lang="fr-FR" sz="1400" dirty="0">
                <a:solidFill>
                  <a:srgbClr val="FF0000"/>
                </a:solidFill>
              </a:rPr>
              <a:t>Expliquer la notion de température </a:t>
            </a:r>
            <a:r>
              <a:rPr lang="fr-FR" sz="1400" dirty="0" smtClean="0">
                <a:solidFill>
                  <a:srgbClr val="FF0000"/>
                </a:solidFill>
              </a:rPr>
              <a:t>mesurable</a:t>
            </a:r>
            <a:endParaRPr lang="fr-FR" sz="1400" dirty="0">
              <a:solidFill>
                <a:srgbClr val="FF0000"/>
              </a:solidFill>
            </a:endParaRPr>
          </a:p>
          <a:p>
            <a:r>
              <a:rPr lang="fr-FR" sz="1400" dirty="0" smtClean="0">
                <a:solidFill>
                  <a:srgbClr val="FF0000"/>
                </a:solidFill>
              </a:rPr>
              <a:t>Citer la relation entre la température en °C et en K</a:t>
            </a:r>
          </a:p>
          <a:p>
            <a:r>
              <a:rPr lang="fr-FR" sz="1400" dirty="0" smtClean="0">
                <a:solidFill>
                  <a:srgbClr val="FF0000"/>
                </a:solidFill>
              </a:rPr>
              <a:t>Citer la relation entre la variation de température en °C et la variation de température en K</a:t>
            </a:r>
          </a:p>
          <a:p>
            <a:r>
              <a:rPr lang="fr-FR" sz="1400" dirty="0" smtClean="0">
                <a:solidFill>
                  <a:srgbClr val="FF0000"/>
                </a:solidFill>
              </a:rPr>
              <a:t>Appliquer les formules exprimées en température absolue</a:t>
            </a:r>
          </a:p>
          <a:p>
            <a:r>
              <a:rPr lang="fr-FR" sz="1400" dirty="0" smtClean="0"/>
              <a:t>Citer le principe de fonctionnement d’appareils de mesure de la température</a:t>
            </a:r>
          </a:p>
          <a:p>
            <a:pPr marL="0" indent="0">
              <a:buNone/>
            </a:pPr>
            <a:endParaRPr lang="fr-FR" sz="1400" dirty="0"/>
          </a:p>
        </p:txBody>
      </p:sp>
      <p:sp>
        <p:nvSpPr>
          <p:cNvPr id="4" name="ZoneTexte 3"/>
          <p:cNvSpPr txBox="1"/>
          <p:nvPr/>
        </p:nvSpPr>
        <p:spPr>
          <a:xfrm>
            <a:off x="467544" y="1420759"/>
            <a:ext cx="4596858" cy="461665"/>
          </a:xfrm>
          <a:prstGeom prst="rect">
            <a:avLst/>
          </a:prstGeom>
          <a:noFill/>
        </p:spPr>
        <p:txBody>
          <a:bodyPr wrap="square" rtlCol="0">
            <a:spAutoFit/>
          </a:bodyPr>
          <a:lstStyle/>
          <a:p>
            <a:r>
              <a:rPr lang="fr-FR" sz="2400" dirty="0" smtClean="0"/>
              <a:t>1) Température</a:t>
            </a:r>
            <a:endParaRPr lang="fr-FR" sz="2400" dirty="0"/>
          </a:p>
        </p:txBody>
      </p:sp>
      <p:sp>
        <p:nvSpPr>
          <p:cNvPr id="5" name="ZoneTexte 4"/>
          <p:cNvSpPr txBox="1"/>
          <p:nvPr/>
        </p:nvSpPr>
        <p:spPr>
          <a:xfrm>
            <a:off x="1335733" y="878442"/>
            <a:ext cx="6480720" cy="523220"/>
          </a:xfrm>
          <a:prstGeom prst="rect">
            <a:avLst/>
          </a:prstGeom>
          <a:noFill/>
        </p:spPr>
        <p:txBody>
          <a:bodyPr wrap="square" rtlCol="0">
            <a:spAutoFit/>
          </a:bodyPr>
          <a:lstStyle/>
          <a:p>
            <a:pPr algn="ctr"/>
            <a:r>
              <a:rPr lang="fr-FR" sz="2800" dirty="0" smtClean="0"/>
              <a:t>Chapitre II : Température et pression </a:t>
            </a:r>
            <a:endParaRPr lang="fr-FR" sz="2800" dirty="0"/>
          </a:p>
        </p:txBody>
      </p:sp>
    </p:spTree>
    <p:extLst>
      <p:ext uri="{BB962C8B-B14F-4D97-AF65-F5344CB8AC3E}">
        <p14:creationId xmlns:p14="http://schemas.microsoft.com/office/powerpoint/2010/main" val="2538650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179512" y="2808798"/>
            <a:ext cx="6840760" cy="2708434"/>
          </a:xfrm>
          <a:prstGeom prst="rect">
            <a:avLst/>
          </a:prstGeom>
          <a:noFill/>
        </p:spPr>
        <p:txBody>
          <a:bodyPr wrap="square" rtlCol="0">
            <a:spAutoFit/>
          </a:bodyPr>
          <a:lstStyle/>
          <a:p>
            <a:pPr marL="514350" indent="-514350">
              <a:spcAft>
                <a:spcPts val="1200"/>
              </a:spcAft>
              <a:buAutoNum type="arabicParenR"/>
            </a:pPr>
            <a:r>
              <a:rPr lang="fr-FR" sz="2800" dirty="0" smtClean="0"/>
              <a:t>Thermomètres à dilatation</a:t>
            </a:r>
          </a:p>
          <a:p>
            <a:pPr marL="514350" indent="-514350">
              <a:spcAft>
                <a:spcPts val="1200"/>
              </a:spcAft>
              <a:buAutoNum type="arabicParenR"/>
            </a:pPr>
            <a:r>
              <a:rPr lang="fr-FR" sz="2800" dirty="0" smtClean="0"/>
              <a:t>Thermomètres électriques</a:t>
            </a:r>
          </a:p>
          <a:p>
            <a:pPr marL="514350" indent="-514350">
              <a:spcAft>
                <a:spcPts val="1200"/>
              </a:spcAft>
              <a:buAutoNum type="arabicParenR"/>
            </a:pPr>
            <a:r>
              <a:rPr lang="fr-FR" sz="2800" dirty="0" smtClean="0"/>
              <a:t>Pyromètres optiques</a:t>
            </a:r>
          </a:p>
          <a:p>
            <a:pPr marL="514350" indent="-514350"/>
            <a:endParaRPr lang="fr-FR" sz="2800" dirty="0" smtClean="0"/>
          </a:p>
          <a:p>
            <a:pPr marL="342900" indent="-342900"/>
            <a:r>
              <a:rPr lang="fr-FR" sz="2800" dirty="0" smtClean="0"/>
              <a:t>  </a:t>
            </a:r>
            <a:endParaRPr lang="fr-FR" sz="2800" dirty="0">
              <a:solidFill>
                <a:srgbClr val="FF0000"/>
              </a:solidFill>
            </a:endParaRPr>
          </a:p>
        </p:txBody>
      </p:sp>
      <p:sp>
        <p:nvSpPr>
          <p:cNvPr id="6" name="ZoneTexte 5"/>
          <p:cNvSpPr txBox="1"/>
          <p:nvPr/>
        </p:nvSpPr>
        <p:spPr>
          <a:xfrm>
            <a:off x="179512" y="1772816"/>
            <a:ext cx="4392488" cy="584775"/>
          </a:xfrm>
          <a:prstGeom prst="rect">
            <a:avLst/>
          </a:prstGeom>
          <a:noFill/>
        </p:spPr>
        <p:txBody>
          <a:bodyPr wrap="square" rtlCol="0">
            <a:spAutoFit/>
          </a:bodyPr>
          <a:lstStyle/>
          <a:p>
            <a:r>
              <a:rPr lang="fr-FR" sz="3200" dirty="0" smtClean="0"/>
              <a:t>Grandes familles</a:t>
            </a:r>
            <a:endParaRPr lang="fr-F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323528" y="2132857"/>
            <a:ext cx="8424936" cy="2400657"/>
          </a:xfrm>
          <a:prstGeom prst="rect">
            <a:avLst/>
          </a:prstGeom>
          <a:noFill/>
        </p:spPr>
        <p:txBody>
          <a:bodyPr wrap="square" rtlCol="0">
            <a:spAutoFit/>
          </a:bodyPr>
          <a:lstStyle/>
          <a:p>
            <a:pPr marL="514350" indent="-514350">
              <a:spcAft>
                <a:spcPts val="1200"/>
              </a:spcAft>
              <a:buAutoNum type="arabicParenR"/>
            </a:pPr>
            <a:r>
              <a:rPr lang="fr-FR" sz="2800" dirty="0" smtClean="0"/>
              <a:t>Thermomètre à dilatation de gaz</a:t>
            </a:r>
          </a:p>
          <a:p>
            <a:pPr marL="514350" indent="-514350"/>
            <a:r>
              <a:rPr lang="fr-FR" sz="2800" dirty="0" smtClean="0"/>
              <a:t>	→ mesure des faibles températures</a:t>
            </a:r>
          </a:p>
          <a:p>
            <a:pPr marL="514350" indent="-514350"/>
            <a:r>
              <a:rPr lang="fr-FR" sz="2800" dirty="0" smtClean="0"/>
              <a:t>	→ thermomètre étalon </a:t>
            </a:r>
          </a:p>
          <a:p>
            <a:pPr marL="514350" indent="-514350">
              <a:buAutoNum type="arabicParenR"/>
            </a:pPr>
            <a:endParaRPr lang="fr-FR" sz="2800" dirty="0" smtClean="0"/>
          </a:p>
          <a:p>
            <a:pPr marL="342900" indent="-342900"/>
            <a:r>
              <a:rPr lang="fr-FR" sz="2800" dirty="0" smtClean="0"/>
              <a:t>  </a:t>
            </a:r>
            <a:endParaRPr lang="fr-FR" sz="2800" dirty="0">
              <a:solidFill>
                <a:srgbClr val="FF0000"/>
              </a:solidFill>
            </a:endParaRPr>
          </a:p>
        </p:txBody>
      </p:sp>
      <p:pic>
        <p:nvPicPr>
          <p:cNvPr id="7" name="Image 6" descr="http://btscira.perso.sfr.fr/images/temps/bourdon.jpg"/>
          <p:cNvPicPr/>
          <p:nvPr/>
        </p:nvPicPr>
        <p:blipFill>
          <a:blip r:embed="rId2" cstate="print"/>
          <a:srcRect/>
          <a:stretch>
            <a:fillRect/>
          </a:stretch>
        </p:blipFill>
        <p:spPr bwMode="auto">
          <a:xfrm>
            <a:off x="2411760" y="3861048"/>
            <a:ext cx="4464496" cy="216024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20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323528" y="2132857"/>
            <a:ext cx="8424936" cy="2400657"/>
          </a:xfrm>
          <a:prstGeom prst="rect">
            <a:avLst/>
          </a:prstGeom>
          <a:noFill/>
        </p:spPr>
        <p:txBody>
          <a:bodyPr wrap="square" rtlCol="0">
            <a:spAutoFit/>
          </a:bodyPr>
          <a:lstStyle/>
          <a:p>
            <a:pPr marL="514350" indent="-514350">
              <a:spcAft>
                <a:spcPts val="1200"/>
              </a:spcAft>
              <a:buAutoNum type="arabicParenR"/>
            </a:pPr>
            <a:r>
              <a:rPr lang="fr-FR" sz="2800" dirty="0" smtClean="0"/>
              <a:t>Thermomètre à dilatation de liquide</a:t>
            </a:r>
          </a:p>
          <a:p>
            <a:pPr marL="514350" indent="-514350"/>
            <a:r>
              <a:rPr lang="fr-FR" sz="2800" dirty="0" smtClean="0"/>
              <a:t>	→ volume  = grandeur thermométrique</a:t>
            </a:r>
          </a:p>
          <a:p>
            <a:pPr marL="514350" indent="-514350"/>
            <a:r>
              <a:rPr lang="fr-FR" sz="2800" dirty="0" smtClean="0"/>
              <a:t>	→ correction due à la colonne émergente</a:t>
            </a:r>
          </a:p>
          <a:p>
            <a:pPr marL="514350" indent="-514350">
              <a:buAutoNum type="arabicParenR"/>
            </a:pPr>
            <a:endParaRPr lang="fr-FR" sz="2800" dirty="0" smtClean="0"/>
          </a:p>
          <a:p>
            <a:pPr marL="342900" indent="-342900"/>
            <a:r>
              <a:rPr lang="fr-FR" sz="2800" dirty="0" smtClean="0"/>
              <a:t>  </a:t>
            </a:r>
            <a:endParaRPr lang="fr-FR" sz="2800" dirty="0">
              <a:solidFill>
                <a:srgbClr val="FF0000"/>
              </a:solidFill>
            </a:endParaRPr>
          </a:p>
        </p:txBody>
      </p:sp>
      <p:pic>
        <p:nvPicPr>
          <p:cNvPr id="6" name="Image 5" descr="http://btscira.perso.sfr.fr/images/temps/dilatation_liquide.jpg"/>
          <p:cNvPicPr/>
          <p:nvPr/>
        </p:nvPicPr>
        <p:blipFill>
          <a:blip r:embed="rId2" cstate="print"/>
          <a:srcRect/>
          <a:stretch>
            <a:fillRect/>
          </a:stretch>
        </p:blipFill>
        <p:spPr bwMode="auto">
          <a:xfrm>
            <a:off x="1835696" y="3861048"/>
            <a:ext cx="3020695" cy="2531110"/>
          </a:xfrm>
          <a:prstGeom prst="rect">
            <a:avLst/>
          </a:prstGeom>
          <a:noFill/>
          <a:ln w="9525">
            <a:noFill/>
            <a:miter lim="800000"/>
            <a:headEnd/>
            <a:tailEnd/>
          </a:ln>
        </p:spPr>
      </p:pic>
      <p:pic>
        <p:nvPicPr>
          <p:cNvPr id="8" name="Image 7" descr="http://btscira.perso.sfr.fr/images/temps/colonne.jpg"/>
          <p:cNvPicPr/>
          <p:nvPr/>
        </p:nvPicPr>
        <p:blipFill>
          <a:blip r:embed="rId3" cstate="print"/>
          <a:srcRect/>
          <a:stretch>
            <a:fillRect/>
          </a:stretch>
        </p:blipFill>
        <p:spPr bwMode="auto">
          <a:xfrm>
            <a:off x="5796136" y="4005064"/>
            <a:ext cx="2880320" cy="204749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323528" y="2132857"/>
            <a:ext cx="8424936" cy="2400657"/>
          </a:xfrm>
          <a:prstGeom prst="rect">
            <a:avLst/>
          </a:prstGeom>
          <a:noFill/>
        </p:spPr>
        <p:txBody>
          <a:bodyPr wrap="square" rtlCol="0">
            <a:spAutoFit/>
          </a:bodyPr>
          <a:lstStyle/>
          <a:p>
            <a:pPr marL="514350" indent="-514350">
              <a:spcAft>
                <a:spcPts val="1200"/>
              </a:spcAft>
              <a:buAutoNum type="arabicParenR"/>
            </a:pPr>
            <a:r>
              <a:rPr lang="fr-FR" sz="2800" dirty="0" smtClean="0"/>
              <a:t>Thermomètre à dilatation de solide</a:t>
            </a:r>
          </a:p>
          <a:p>
            <a:pPr marL="514350" indent="-514350"/>
            <a:r>
              <a:rPr lang="fr-FR" sz="2800" dirty="0" smtClean="0"/>
              <a:t>	→ volume  = grandeur thermométrique</a:t>
            </a:r>
          </a:p>
          <a:p>
            <a:pPr marL="514350" indent="-514350"/>
            <a:r>
              <a:rPr lang="fr-FR" sz="2800" dirty="0" smtClean="0"/>
              <a:t>	→ application: le bilame</a:t>
            </a:r>
          </a:p>
          <a:p>
            <a:pPr marL="514350" indent="-514350">
              <a:buAutoNum type="arabicParenR"/>
            </a:pPr>
            <a:endParaRPr lang="fr-FR" sz="2800" dirty="0" smtClean="0"/>
          </a:p>
          <a:p>
            <a:pPr marL="342900" indent="-342900"/>
            <a:r>
              <a:rPr lang="fr-FR" sz="2800" dirty="0" smtClean="0"/>
              <a:t>  </a:t>
            </a:r>
            <a:endParaRPr lang="fr-FR" sz="2800" dirty="0">
              <a:solidFill>
                <a:srgbClr val="FF0000"/>
              </a:solidFill>
            </a:endParaRPr>
          </a:p>
        </p:txBody>
      </p:sp>
      <p:pic>
        <p:nvPicPr>
          <p:cNvPr id="7" name="Image 6" descr="http://btscira.perso.sfr.fr/images/temps/bilame.jpg"/>
          <p:cNvPicPr/>
          <p:nvPr/>
        </p:nvPicPr>
        <p:blipFill>
          <a:blip r:embed="rId2" cstate="print"/>
          <a:srcRect/>
          <a:stretch>
            <a:fillRect/>
          </a:stretch>
        </p:blipFill>
        <p:spPr bwMode="auto">
          <a:xfrm>
            <a:off x="2627784" y="4365104"/>
            <a:ext cx="4794845" cy="155929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20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323528" y="2132857"/>
            <a:ext cx="8424936" cy="2400657"/>
          </a:xfrm>
          <a:prstGeom prst="rect">
            <a:avLst/>
          </a:prstGeom>
          <a:noFill/>
        </p:spPr>
        <p:txBody>
          <a:bodyPr wrap="square" rtlCol="0">
            <a:spAutoFit/>
          </a:bodyPr>
          <a:lstStyle/>
          <a:p>
            <a:pPr marL="514350" indent="-514350">
              <a:spcAft>
                <a:spcPts val="1200"/>
              </a:spcAft>
            </a:pPr>
            <a:r>
              <a:rPr lang="fr-FR" sz="2800" dirty="0" smtClean="0"/>
              <a:t>2) Thermomètre électrique à résistance électrique</a:t>
            </a:r>
          </a:p>
          <a:p>
            <a:pPr marL="514350" indent="-514350"/>
            <a:r>
              <a:rPr lang="fr-FR" sz="2800" dirty="0" smtClean="0"/>
              <a:t>	→ résistance électrique  = grandeur thermométrique</a:t>
            </a:r>
          </a:p>
          <a:p>
            <a:pPr marL="514350" indent="-514350"/>
            <a:r>
              <a:rPr lang="fr-FR" sz="2800" dirty="0" smtClean="0"/>
              <a:t>	→ Pt = grand domaine d’utilisation</a:t>
            </a:r>
          </a:p>
          <a:p>
            <a:pPr marL="514350" indent="-514350">
              <a:buAutoNum type="arabicParenR"/>
            </a:pPr>
            <a:endParaRPr lang="fr-FR" sz="2800" dirty="0" smtClean="0"/>
          </a:p>
          <a:p>
            <a:pPr marL="342900" indent="-342900"/>
            <a:r>
              <a:rPr lang="fr-FR" sz="2800" dirty="0" smtClean="0"/>
              <a:t>  </a:t>
            </a:r>
            <a:endParaRPr lang="fr-FR" sz="2800" dirty="0">
              <a:solidFill>
                <a:srgbClr val="FF0000"/>
              </a:solidFill>
            </a:endParaRPr>
          </a:p>
        </p:txBody>
      </p:sp>
      <p:grpSp>
        <p:nvGrpSpPr>
          <p:cNvPr id="10" name="Groupe 9"/>
          <p:cNvGrpSpPr/>
          <p:nvPr/>
        </p:nvGrpSpPr>
        <p:grpSpPr>
          <a:xfrm>
            <a:off x="3131840" y="3789040"/>
            <a:ext cx="3412490" cy="2837929"/>
            <a:chOff x="3131840" y="3789040"/>
            <a:chExt cx="3412490" cy="2837929"/>
          </a:xfrm>
        </p:grpSpPr>
        <p:pic>
          <p:nvPicPr>
            <p:cNvPr id="6" name="Image 5" descr="http://btscira.perso.sfr.fr/images/temps/PT100.jpg"/>
            <p:cNvPicPr/>
            <p:nvPr/>
          </p:nvPicPr>
          <p:blipFill>
            <a:blip r:embed="rId2" cstate="print"/>
            <a:srcRect/>
            <a:stretch>
              <a:fillRect/>
            </a:stretch>
          </p:blipFill>
          <p:spPr bwMode="auto">
            <a:xfrm>
              <a:off x="3131840" y="3789040"/>
              <a:ext cx="3412490" cy="2277745"/>
            </a:xfrm>
            <a:prstGeom prst="rect">
              <a:avLst/>
            </a:prstGeom>
            <a:noFill/>
            <a:ln w="9525">
              <a:noFill/>
              <a:miter lim="800000"/>
              <a:headEnd/>
              <a:tailEnd/>
            </a:ln>
          </p:spPr>
        </p:pic>
        <p:sp>
          <p:nvSpPr>
            <p:cNvPr id="8" name="ZoneTexte 7"/>
            <p:cNvSpPr txBox="1"/>
            <p:nvPr/>
          </p:nvSpPr>
          <p:spPr>
            <a:xfrm>
              <a:off x="3707904" y="6165304"/>
              <a:ext cx="1872208" cy="461665"/>
            </a:xfrm>
            <a:prstGeom prst="rect">
              <a:avLst/>
            </a:prstGeom>
            <a:noFill/>
          </p:spPr>
          <p:txBody>
            <a:bodyPr wrap="square" rtlCol="0">
              <a:spAutoFit/>
            </a:bodyPr>
            <a:lstStyle/>
            <a:p>
              <a:r>
                <a:rPr lang="fr-FR" sz="2400" dirty="0" smtClean="0"/>
                <a:t>Sonde Pt 100</a:t>
              </a:r>
              <a:endParaRPr lang="fr-FR"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20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323528" y="2132857"/>
            <a:ext cx="8424936" cy="2831544"/>
          </a:xfrm>
          <a:prstGeom prst="rect">
            <a:avLst/>
          </a:prstGeom>
          <a:noFill/>
        </p:spPr>
        <p:txBody>
          <a:bodyPr wrap="square" rtlCol="0">
            <a:spAutoFit/>
          </a:bodyPr>
          <a:lstStyle/>
          <a:p>
            <a:pPr marL="514350" indent="-514350">
              <a:spcAft>
                <a:spcPts val="1200"/>
              </a:spcAft>
            </a:pPr>
            <a:r>
              <a:rPr lang="fr-FR" sz="2800" dirty="0" smtClean="0"/>
              <a:t>2) Thermomètre électrique : thermocouple</a:t>
            </a:r>
          </a:p>
          <a:p>
            <a:pPr marL="514350" indent="-514350"/>
            <a:r>
              <a:rPr lang="fr-FR" sz="2800" dirty="0" smtClean="0"/>
              <a:t>	→ effet thermoélectrique</a:t>
            </a:r>
          </a:p>
          <a:p>
            <a:pPr marL="514350" indent="-514350"/>
            <a:r>
              <a:rPr lang="fr-FR" sz="2800" dirty="0" smtClean="0"/>
              <a:t>	→ température de référence (soudure « froide »)</a:t>
            </a:r>
          </a:p>
          <a:p>
            <a:pPr marL="514350" indent="-514350"/>
            <a:r>
              <a:rPr lang="fr-FR" sz="2800" dirty="0" smtClean="0"/>
              <a:t>	→ température à mesurer (soudure « chaude »)</a:t>
            </a:r>
          </a:p>
          <a:p>
            <a:pPr marL="514350" indent="-514350">
              <a:buAutoNum type="arabicParenR"/>
            </a:pPr>
            <a:endParaRPr lang="fr-FR" sz="2800" dirty="0" smtClean="0"/>
          </a:p>
          <a:p>
            <a:pPr marL="342900" indent="-342900"/>
            <a:r>
              <a:rPr lang="fr-FR" sz="2800" dirty="0" smtClean="0"/>
              <a:t>  </a:t>
            </a:r>
            <a:endParaRPr lang="fr-FR" sz="2800" dirty="0">
              <a:solidFill>
                <a:srgbClr val="FF0000"/>
              </a:solidFill>
            </a:endParaRPr>
          </a:p>
        </p:txBody>
      </p:sp>
      <p:pic>
        <p:nvPicPr>
          <p:cNvPr id="10" name="Picture 4"/>
          <p:cNvPicPr>
            <a:picLocks noChangeAspect="1" noChangeArrowheads="1"/>
          </p:cNvPicPr>
          <p:nvPr/>
        </p:nvPicPr>
        <p:blipFill>
          <a:blip r:embed="rId2" cstate="print"/>
          <a:srcRect l="51974" t="22400" r="31095" b="65001"/>
          <a:stretch>
            <a:fillRect/>
          </a:stretch>
        </p:blipFill>
        <p:spPr bwMode="auto">
          <a:xfrm>
            <a:off x="323528" y="4365104"/>
            <a:ext cx="4644516" cy="1944216"/>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srcRect l="37406" t="6300" r="38182" b="69901"/>
          <a:stretch>
            <a:fillRect/>
          </a:stretch>
        </p:blipFill>
        <p:spPr bwMode="auto">
          <a:xfrm>
            <a:off x="5364088" y="4653136"/>
            <a:ext cx="3096344" cy="1697995"/>
          </a:xfrm>
          <a:prstGeom prst="rect">
            <a:avLst/>
          </a:prstGeom>
          <a:noFill/>
          <a:ln w="9525">
            <a:noFill/>
            <a:miter lim="800000"/>
            <a:headEnd/>
            <a:tailEnd/>
          </a:ln>
        </p:spPr>
      </p:pic>
      <p:sp>
        <p:nvSpPr>
          <p:cNvPr id="2" name="ZoneTexte 1"/>
          <p:cNvSpPr txBox="1"/>
          <p:nvPr/>
        </p:nvSpPr>
        <p:spPr>
          <a:xfrm>
            <a:off x="1936424" y="4841569"/>
            <a:ext cx="1436392" cy="461665"/>
          </a:xfrm>
          <a:prstGeom prst="rect">
            <a:avLst/>
          </a:prstGeom>
          <a:noFill/>
        </p:spPr>
        <p:txBody>
          <a:bodyPr wrap="square" rtlCol="0">
            <a:spAutoFit/>
          </a:bodyPr>
          <a:lstStyle/>
          <a:p>
            <a:pPr algn="ctr"/>
            <a:r>
              <a:rPr lang="fr-FR" sz="2400" dirty="0"/>
              <a:t>é</a:t>
            </a:r>
            <a:r>
              <a:rPr lang="fr-FR" sz="2400" dirty="0" smtClean="0"/>
              <a:t>lectrons</a:t>
            </a:r>
            <a:endParaRPr lang="fr-F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2000"/>
                                        <p:tgtEl>
                                          <p:spTgt spid="9">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2000"/>
                                        <p:tgtEl>
                                          <p:spTgt spid="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980728"/>
            <a:ext cx="4392488" cy="646331"/>
          </a:xfrm>
          <a:prstGeom prst="rect">
            <a:avLst/>
          </a:prstGeom>
          <a:noFill/>
        </p:spPr>
        <p:txBody>
          <a:bodyPr wrap="square" rtlCol="0">
            <a:spAutoFit/>
          </a:bodyPr>
          <a:lstStyle/>
          <a:p>
            <a:r>
              <a:rPr lang="fr-FR" sz="3600" dirty="0" smtClean="0"/>
              <a:t>Appareils de mesure</a:t>
            </a:r>
            <a:endParaRPr lang="fr-FR" sz="3600" dirty="0"/>
          </a:p>
        </p:txBody>
      </p:sp>
      <p:pic>
        <p:nvPicPr>
          <p:cNvPr id="7" name="Picture 2"/>
          <p:cNvPicPr>
            <a:picLocks noChangeAspect="1" noChangeArrowheads="1"/>
          </p:cNvPicPr>
          <p:nvPr/>
        </p:nvPicPr>
        <p:blipFill>
          <a:blip r:embed="rId3" cstate="print"/>
          <a:srcRect/>
          <a:stretch>
            <a:fillRect/>
          </a:stretch>
        </p:blipFill>
        <p:spPr bwMode="auto">
          <a:xfrm>
            <a:off x="539552" y="2564904"/>
            <a:ext cx="3688572" cy="2813074"/>
          </a:xfrm>
          <a:prstGeom prst="rect">
            <a:avLst/>
          </a:prstGeom>
          <a:noFill/>
          <a:ln w="9525">
            <a:noFill/>
            <a:miter lim="800000"/>
            <a:headEnd/>
            <a:tailEnd/>
          </a:ln>
        </p:spPr>
      </p:pic>
      <p:sp>
        <p:nvSpPr>
          <p:cNvPr id="11" name="ZoneTexte 10"/>
          <p:cNvSpPr txBox="1"/>
          <p:nvPr/>
        </p:nvSpPr>
        <p:spPr>
          <a:xfrm>
            <a:off x="216498" y="1486525"/>
            <a:ext cx="4392488" cy="523220"/>
          </a:xfrm>
          <a:prstGeom prst="rect">
            <a:avLst/>
          </a:prstGeom>
          <a:noFill/>
        </p:spPr>
        <p:txBody>
          <a:bodyPr wrap="square" rtlCol="0">
            <a:spAutoFit/>
          </a:bodyPr>
          <a:lstStyle/>
          <a:p>
            <a:r>
              <a:rPr lang="fr-FR" sz="2800" dirty="0" smtClean="0"/>
              <a:t>Principe de la mesure</a:t>
            </a:r>
            <a:endParaRPr lang="fr-FR" sz="2800" dirty="0"/>
          </a:p>
        </p:txBody>
      </p:sp>
      <p:pic>
        <p:nvPicPr>
          <p:cNvPr id="35843" name="Picture 3"/>
          <p:cNvPicPr>
            <a:picLocks noChangeAspect="1" noChangeArrowheads="1"/>
          </p:cNvPicPr>
          <p:nvPr/>
        </p:nvPicPr>
        <p:blipFill>
          <a:blip r:embed="rId4" cstate="print"/>
          <a:srcRect/>
          <a:stretch>
            <a:fillRect/>
          </a:stretch>
        </p:blipFill>
        <p:spPr bwMode="auto">
          <a:xfrm>
            <a:off x="4932040" y="1772816"/>
            <a:ext cx="4019800" cy="3400822"/>
          </a:xfrm>
          <a:prstGeom prst="rect">
            <a:avLst/>
          </a:prstGeom>
          <a:noFill/>
          <a:ln w="9525">
            <a:noFill/>
            <a:miter lim="800000"/>
            <a:headEnd/>
            <a:tailEnd/>
          </a:ln>
        </p:spPr>
      </p:pic>
      <p:graphicFrame>
        <p:nvGraphicFramePr>
          <p:cNvPr id="35844" name="Object 2"/>
          <p:cNvGraphicFramePr>
            <a:graphicFrameLocks noChangeAspect="1"/>
          </p:cNvGraphicFramePr>
          <p:nvPr/>
        </p:nvGraphicFramePr>
        <p:xfrm>
          <a:off x="2195736" y="5661248"/>
          <a:ext cx="5244182" cy="790432"/>
        </p:xfrm>
        <a:graphic>
          <a:graphicData uri="http://schemas.openxmlformats.org/presentationml/2006/ole">
            <mc:AlternateContent xmlns:mc="http://schemas.openxmlformats.org/markup-compatibility/2006">
              <mc:Choice xmlns:v="urn:schemas-microsoft-com:vml" Requires="v">
                <p:oleObj spid="_x0000_s35869" name="Équation" r:id="rId5" imgW="1346040" imgH="203040" progId="Equation.3">
                  <p:embed/>
                </p:oleObj>
              </mc:Choice>
              <mc:Fallback>
                <p:oleObj name="Équation" r:id="rId5" imgW="1346040" imgH="20304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5661248"/>
                        <a:ext cx="5244182" cy="790432"/>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fade">
                                      <p:cBhvr>
                                        <p:cTn id="7" dur="20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323528" y="2132857"/>
            <a:ext cx="8640960" cy="2400657"/>
          </a:xfrm>
          <a:prstGeom prst="rect">
            <a:avLst/>
          </a:prstGeom>
          <a:noFill/>
        </p:spPr>
        <p:txBody>
          <a:bodyPr wrap="square" rtlCol="0">
            <a:spAutoFit/>
          </a:bodyPr>
          <a:lstStyle/>
          <a:p>
            <a:pPr marL="514350" indent="-514350">
              <a:spcAft>
                <a:spcPts val="1200"/>
              </a:spcAft>
            </a:pPr>
            <a:r>
              <a:rPr lang="fr-FR" sz="2800" dirty="0" smtClean="0"/>
              <a:t>3) Pyromètres optiques</a:t>
            </a:r>
          </a:p>
          <a:p>
            <a:pPr marL="514350" indent="-514350"/>
            <a:r>
              <a:rPr lang="fr-FR" sz="2800" dirty="0" smtClean="0"/>
              <a:t>	→ mesure à distance basée sur rayonnement du corps</a:t>
            </a:r>
          </a:p>
          <a:p>
            <a:pPr marL="514350" indent="-514350"/>
            <a:r>
              <a:rPr lang="fr-FR" sz="2800" dirty="0" smtClean="0"/>
              <a:t>	→ application: le pyromètre à disparition de filament</a:t>
            </a:r>
          </a:p>
          <a:p>
            <a:pPr marL="514350" indent="-514350">
              <a:buAutoNum type="arabicParenR"/>
            </a:pPr>
            <a:endParaRPr lang="fr-FR" sz="2800" dirty="0" smtClean="0"/>
          </a:p>
          <a:p>
            <a:pPr marL="342900" indent="-342900"/>
            <a:r>
              <a:rPr lang="fr-FR" sz="2800" dirty="0" smtClean="0"/>
              <a:t>  </a:t>
            </a:r>
            <a:endParaRPr lang="fr-FR" sz="2800" dirty="0">
              <a:solidFill>
                <a:srgbClr val="FF0000"/>
              </a:solidFill>
            </a:endParaRPr>
          </a:p>
        </p:txBody>
      </p:sp>
      <p:pic>
        <p:nvPicPr>
          <p:cNvPr id="6" name="Image 5" descr="http://btscira.perso.sfr.fr/images/temps/optique.jpg"/>
          <p:cNvPicPr/>
          <p:nvPr/>
        </p:nvPicPr>
        <p:blipFill>
          <a:blip r:embed="rId2" cstate="print"/>
          <a:srcRect/>
          <a:stretch>
            <a:fillRect/>
          </a:stretch>
        </p:blipFill>
        <p:spPr bwMode="auto">
          <a:xfrm>
            <a:off x="3203848" y="3789040"/>
            <a:ext cx="2736304" cy="244827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20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323528" y="1988841"/>
            <a:ext cx="8640960" cy="1538883"/>
          </a:xfrm>
          <a:prstGeom prst="rect">
            <a:avLst/>
          </a:prstGeom>
          <a:noFill/>
        </p:spPr>
        <p:txBody>
          <a:bodyPr wrap="square" rtlCol="0">
            <a:spAutoFit/>
          </a:bodyPr>
          <a:lstStyle/>
          <a:p>
            <a:pPr marL="514350" indent="-514350">
              <a:spcAft>
                <a:spcPts val="1200"/>
              </a:spcAft>
            </a:pPr>
            <a:r>
              <a:rPr lang="fr-FR" sz="2800" dirty="0" smtClean="0"/>
              <a:t>Principe de la mesure</a:t>
            </a:r>
          </a:p>
          <a:p>
            <a:pPr marL="514350" indent="-514350"/>
            <a:endParaRPr lang="fr-FR" sz="2800" dirty="0" smtClean="0"/>
          </a:p>
          <a:p>
            <a:pPr marL="342900" indent="-342900"/>
            <a:r>
              <a:rPr lang="fr-FR" sz="2800" dirty="0" smtClean="0"/>
              <a:t>  </a:t>
            </a:r>
            <a:endParaRPr lang="fr-FR" sz="2800" dirty="0">
              <a:solidFill>
                <a:srgbClr val="FF0000"/>
              </a:solidFill>
            </a:endParaRPr>
          </a:p>
        </p:txBody>
      </p:sp>
      <p:pic>
        <p:nvPicPr>
          <p:cNvPr id="7" name="Picture 4"/>
          <p:cNvPicPr>
            <a:picLocks noChangeAspect="1" noChangeArrowheads="1"/>
          </p:cNvPicPr>
          <p:nvPr/>
        </p:nvPicPr>
        <p:blipFill>
          <a:blip r:embed="rId2" cstate="print"/>
          <a:srcRect l="32761" t="45366" r="18589" b="28329"/>
          <a:stretch>
            <a:fillRect/>
          </a:stretch>
        </p:blipFill>
        <p:spPr bwMode="auto">
          <a:xfrm rot="10800000">
            <a:off x="3906610" y="2852936"/>
            <a:ext cx="5237390" cy="4005064"/>
          </a:xfrm>
          <a:prstGeom prst="rect">
            <a:avLst/>
          </a:prstGeom>
          <a:noFill/>
          <a:ln w="9525">
            <a:noFill/>
            <a:miter lim="800000"/>
            <a:headEnd/>
            <a:tailEnd/>
          </a:ln>
          <a:effectLst/>
        </p:spPr>
      </p:pic>
      <p:pic>
        <p:nvPicPr>
          <p:cNvPr id="8" name="Picture 4"/>
          <p:cNvPicPr>
            <a:picLocks noChangeAspect="1" noChangeArrowheads="1"/>
          </p:cNvPicPr>
          <p:nvPr/>
        </p:nvPicPr>
        <p:blipFill>
          <a:blip r:embed="rId3" cstate="print"/>
          <a:srcRect l="31500" t="18634" r="28338" b="10401"/>
          <a:stretch>
            <a:fillRect/>
          </a:stretch>
        </p:blipFill>
        <p:spPr bwMode="auto">
          <a:xfrm>
            <a:off x="611560" y="3212976"/>
            <a:ext cx="2925478" cy="2907704"/>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l="14594" t="19384" r="18271" b="18586"/>
          <a:stretch>
            <a:fillRect/>
          </a:stretch>
        </p:blipFill>
        <p:spPr bwMode="auto">
          <a:xfrm>
            <a:off x="5148064" y="980728"/>
            <a:ext cx="2592288" cy="180333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323528" y="1988841"/>
            <a:ext cx="8640960" cy="1538883"/>
          </a:xfrm>
          <a:prstGeom prst="rect">
            <a:avLst/>
          </a:prstGeom>
          <a:noFill/>
        </p:spPr>
        <p:txBody>
          <a:bodyPr wrap="square" rtlCol="0">
            <a:spAutoFit/>
          </a:bodyPr>
          <a:lstStyle/>
          <a:p>
            <a:pPr marL="514350" indent="-514350">
              <a:spcAft>
                <a:spcPts val="1200"/>
              </a:spcAft>
            </a:pPr>
            <a:r>
              <a:rPr lang="fr-FR" sz="2800" dirty="0" smtClean="0"/>
              <a:t>Principe de la mesure</a:t>
            </a:r>
          </a:p>
          <a:p>
            <a:pPr marL="514350" indent="-514350"/>
            <a:endParaRPr lang="fr-FR" sz="2800" dirty="0" smtClean="0"/>
          </a:p>
          <a:p>
            <a:pPr marL="342900" indent="-342900"/>
            <a:r>
              <a:rPr lang="fr-FR" sz="2800" dirty="0" smtClean="0"/>
              <a:t>  </a:t>
            </a:r>
            <a:endParaRPr lang="fr-FR" sz="2800" dirty="0">
              <a:solidFill>
                <a:srgbClr val="FF0000"/>
              </a:solidFill>
            </a:endParaRPr>
          </a:p>
        </p:txBody>
      </p:sp>
      <p:pic>
        <p:nvPicPr>
          <p:cNvPr id="7" name="Picture 4"/>
          <p:cNvPicPr>
            <a:picLocks noChangeAspect="1" noChangeArrowheads="1"/>
          </p:cNvPicPr>
          <p:nvPr/>
        </p:nvPicPr>
        <p:blipFill>
          <a:blip r:embed="rId2" cstate="print"/>
          <a:srcRect l="32761" t="45366" r="18589" b="28329"/>
          <a:stretch>
            <a:fillRect/>
          </a:stretch>
        </p:blipFill>
        <p:spPr bwMode="auto">
          <a:xfrm rot="10800000">
            <a:off x="3844464" y="2564904"/>
            <a:ext cx="5237390" cy="4005064"/>
          </a:xfrm>
          <a:prstGeom prst="rect">
            <a:avLst/>
          </a:prstGeom>
          <a:noFill/>
          <a:ln w="9525">
            <a:noFill/>
            <a:miter lim="800000"/>
            <a:headEnd/>
            <a:tailEnd/>
          </a:ln>
          <a:effectLst/>
        </p:spPr>
      </p:pic>
      <p:pic>
        <p:nvPicPr>
          <p:cNvPr id="11" name="Picture 2"/>
          <p:cNvPicPr>
            <a:picLocks noChangeAspect="1" noChangeArrowheads="1"/>
          </p:cNvPicPr>
          <p:nvPr/>
        </p:nvPicPr>
        <p:blipFill>
          <a:blip r:embed="rId3" cstate="print"/>
          <a:srcRect l="14594" t="19384" r="18271" b="18586"/>
          <a:stretch>
            <a:fillRect/>
          </a:stretch>
        </p:blipFill>
        <p:spPr bwMode="auto">
          <a:xfrm>
            <a:off x="755576" y="3429000"/>
            <a:ext cx="3006335" cy="2091363"/>
          </a:xfrm>
          <a:prstGeom prst="rect">
            <a:avLst/>
          </a:prstGeom>
          <a:noFill/>
          <a:ln w="9525">
            <a:noFill/>
            <a:miter lim="800000"/>
            <a:headEnd/>
            <a:tailEnd/>
          </a:ln>
        </p:spPr>
      </p:pic>
      <p:pic>
        <p:nvPicPr>
          <p:cNvPr id="13" name="Picture 7"/>
          <p:cNvPicPr>
            <a:picLocks noChangeAspect="1" noChangeArrowheads="1"/>
          </p:cNvPicPr>
          <p:nvPr/>
        </p:nvPicPr>
        <p:blipFill>
          <a:blip r:embed="rId4" cstate="print"/>
          <a:srcRect l="35831" t="34999" r="37001" b="53801"/>
          <a:stretch>
            <a:fillRect/>
          </a:stretch>
        </p:blipFill>
        <p:spPr bwMode="auto">
          <a:xfrm>
            <a:off x="4283968" y="1052736"/>
            <a:ext cx="4743527" cy="10999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539552" y="4237806"/>
            <a:ext cx="2438582" cy="2431554"/>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4499992" y="4581128"/>
            <a:ext cx="2466975" cy="1847850"/>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539552" y="404664"/>
            <a:ext cx="1800200" cy="1800200"/>
          </a:xfrm>
          <a:prstGeom prst="rect">
            <a:avLst/>
          </a:prstGeom>
          <a:noFill/>
          <a:ln w="9525">
            <a:noFill/>
            <a:miter lim="800000"/>
            <a:headEnd/>
            <a:tailEnd/>
          </a:ln>
        </p:spPr>
      </p:pic>
      <p:grpSp>
        <p:nvGrpSpPr>
          <p:cNvPr id="12" name="Groupe 11"/>
          <p:cNvGrpSpPr/>
          <p:nvPr/>
        </p:nvGrpSpPr>
        <p:grpSpPr>
          <a:xfrm rot="1532098">
            <a:off x="3477824" y="5147275"/>
            <a:ext cx="720080" cy="432048"/>
            <a:chOff x="3995936" y="4293096"/>
            <a:chExt cx="720080" cy="432048"/>
          </a:xfrm>
        </p:grpSpPr>
        <p:cxnSp>
          <p:nvCxnSpPr>
            <p:cNvPr id="8" name="Connecteur droit avec flèche 7"/>
            <p:cNvCxnSpPr/>
            <p:nvPr/>
          </p:nvCxnSpPr>
          <p:spPr>
            <a:xfrm flipV="1">
              <a:off x="3995936" y="4293096"/>
              <a:ext cx="648072"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rot="10800000" flipV="1">
              <a:off x="4067944" y="4509120"/>
              <a:ext cx="648072"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6149" name="Picture 5"/>
          <p:cNvPicPr>
            <a:picLocks noChangeAspect="1" noChangeArrowheads="1"/>
          </p:cNvPicPr>
          <p:nvPr/>
        </p:nvPicPr>
        <p:blipFill>
          <a:blip r:embed="rId5" cstate="print"/>
          <a:srcRect/>
          <a:stretch>
            <a:fillRect/>
          </a:stretch>
        </p:blipFill>
        <p:spPr bwMode="auto">
          <a:xfrm>
            <a:off x="2843808" y="692696"/>
            <a:ext cx="2632004" cy="3446512"/>
          </a:xfrm>
          <a:prstGeom prst="rect">
            <a:avLst/>
          </a:prstGeom>
          <a:noFill/>
          <a:ln w="9525">
            <a:noFill/>
            <a:miter lim="800000"/>
            <a:headEnd/>
            <a:tailEnd/>
          </a:ln>
        </p:spPr>
      </p:pic>
      <p:pic>
        <p:nvPicPr>
          <p:cNvPr id="6150" name="Picture 6"/>
          <p:cNvPicPr>
            <a:picLocks noChangeAspect="1" noChangeArrowheads="1"/>
          </p:cNvPicPr>
          <p:nvPr/>
        </p:nvPicPr>
        <p:blipFill>
          <a:blip r:embed="rId6" cstate="print">
            <a:lum/>
          </a:blip>
          <a:srcRect/>
          <a:stretch>
            <a:fillRect/>
          </a:stretch>
        </p:blipFill>
        <p:spPr bwMode="auto">
          <a:xfrm>
            <a:off x="6084168" y="980728"/>
            <a:ext cx="2648810" cy="1986608"/>
          </a:xfrm>
          <a:prstGeom prst="rect">
            <a:avLst/>
          </a:prstGeom>
          <a:noFill/>
          <a:ln w="9525">
            <a:noFill/>
            <a:miter lim="800000"/>
            <a:headEnd/>
            <a:tailEnd/>
          </a:ln>
        </p:spPr>
      </p:pic>
      <p:pic>
        <p:nvPicPr>
          <p:cNvPr id="17409" name="Picture 1"/>
          <p:cNvPicPr>
            <a:picLocks noChangeAspect="1" noChangeArrowheads="1"/>
          </p:cNvPicPr>
          <p:nvPr/>
        </p:nvPicPr>
        <p:blipFill>
          <a:blip cstate="print"/>
          <a:srcRect/>
          <a:stretch>
            <a:fillRect/>
          </a:stretch>
        </p:blipFill>
        <p:spPr bwMode="auto">
          <a:xfrm>
            <a:off x="6660232" y="3645024"/>
            <a:ext cx="1895847" cy="13893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208114" y="1772816"/>
            <a:ext cx="8640960" cy="1538883"/>
          </a:xfrm>
          <a:prstGeom prst="rect">
            <a:avLst/>
          </a:prstGeom>
          <a:noFill/>
        </p:spPr>
        <p:txBody>
          <a:bodyPr wrap="square" rtlCol="0">
            <a:spAutoFit/>
          </a:bodyPr>
          <a:lstStyle/>
          <a:p>
            <a:pPr marL="514350" indent="-514350">
              <a:spcAft>
                <a:spcPts val="1200"/>
              </a:spcAft>
            </a:pPr>
            <a:r>
              <a:rPr lang="fr-FR" sz="2800" dirty="0" smtClean="0"/>
              <a:t>Pyromètre à disparition de filament</a:t>
            </a:r>
          </a:p>
          <a:p>
            <a:pPr marL="514350" indent="-514350"/>
            <a:endParaRPr lang="fr-FR" sz="2800" dirty="0" smtClean="0"/>
          </a:p>
          <a:p>
            <a:pPr marL="342900" indent="-342900"/>
            <a:r>
              <a:rPr lang="fr-FR" sz="2800" dirty="0" smtClean="0"/>
              <a:t>  </a:t>
            </a:r>
            <a:endParaRPr lang="fr-FR" sz="2800" dirty="0">
              <a:solidFill>
                <a:srgbClr val="FF0000"/>
              </a:solidFill>
            </a:endParaRPr>
          </a:p>
        </p:txBody>
      </p:sp>
      <p:pic>
        <p:nvPicPr>
          <p:cNvPr id="12" name="Picture 4"/>
          <p:cNvPicPr>
            <a:picLocks noChangeAspect="1" noChangeArrowheads="1"/>
          </p:cNvPicPr>
          <p:nvPr/>
        </p:nvPicPr>
        <p:blipFill>
          <a:blip r:embed="rId2" cstate="print"/>
          <a:srcRect l="32761" t="45366" r="18589" b="28329"/>
          <a:stretch>
            <a:fillRect/>
          </a:stretch>
        </p:blipFill>
        <p:spPr bwMode="auto">
          <a:xfrm rot="10800000">
            <a:off x="5444961" y="1251987"/>
            <a:ext cx="3672403" cy="2808310"/>
          </a:xfrm>
          <a:prstGeom prst="rect">
            <a:avLst/>
          </a:prstGeom>
          <a:noFill/>
          <a:ln w="9525">
            <a:noFill/>
            <a:miter lim="800000"/>
            <a:headEnd/>
            <a:tailEnd/>
          </a:ln>
          <a:effectLst/>
        </p:spPr>
      </p:pic>
      <p:pic>
        <p:nvPicPr>
          <p:cNvPr id="41986" name="Picture 2"/>
          <p:cNvPicPr>
            <a:picLocks noChangeAspect="1" noChangeArrowheads="1"/>
          </p:cNvPicPr>
          <p:nvPr/>
        </p:nvPicPr>
        <p:blipFill>
          <a:blip r:embed="rId3" cstate="print"/>
          <a:srcRect l="28150" t="44099" r="37200" b="34201"/>
          <a:stretch>
            <a:fillRect/>
          </a:stretch>
        </p:blipFill>
        <p:spPr bwMode="auto">
          <a:xfrm>
            <a:off x="683568" y="4221088"/>
            <a:ext cx="6745524" cy="2376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98072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208114" y="1620906"/>
            <a:ext cx="8640960" cy="1538883"/>
          </a:xfrm>
          <a:prstGeom prst="rect">
            <a:avLst/>
          </a:prstGeom>
          <a:noFill/>
        </p:spPr>
        <p:txBody>
          <a:bodyPr wrap="square" rtlCol="0">
            <a:spAutoFit/>
          </a:bodyPr>
          <a:lstStyle/>
          <a:p>
            <a:pPr marL="514350" indent="-514350">
              <a:spcAft>
                <a:spcPts val="1200"/>
              </a:spcAft>
            </a:pPr>
            <a:r>
              <a:rPr lang="fr-FR" sz="2800" dirty="0" smtClean="0"/>
              <a:t>Pyromètre à disparition de filament</a:t>
            </a:r>
          </a:p>
          <a:p>
            <a:pPr marL="514350" indent="-514350"/>
            <a:endParaRPr lang="fr-FR" sz="2800" dirty="0" smtClean="0"/>
          </a:p>
          <a:p>
            <a:pPr marL="342900" indent="-342900"/>
            <a:r>
              <a:rPr lang="fr-FR" sz="2800" dirty="0" smtClean="0"/>
              <a:t>  </a:t>
            </a:r>
            <a:endParaRPr lang="fr-FR" sz="2800" dirty="0">
              <a:solidFill>
                <a:srgbClr val="FF0000"/>
              </a:solidFill>
            </a:endParaRPr>
          </a:p>
        </p:txBody>
      </p:sp>
      <p:pic>
        <p:nvPicPr>
          <p:cNvPr id="41986" name="Picture 2"/>
          <p:cNvPicPr>
            <a:picLocks noChangeAspect="1" noChangeArrowheads="1"/>
          </p:cNvPicPr>
          <p:nvPr/>
        </p:nvPicPr>
        <p:blipFill>
          <a:blip r:embed="rId2" cstate="print"/>
          <a:srcRect l="28150" t="44099" r="37200" b="34201"/>
          <a:stretch>
            <a:fillRect/>
          </a:stretch>
        </p:blipFill>
        <p:spPr bwMode="auto">
          <a:xfrm>
            <a:off x="683568" y="4380892"/>
            <a:ext cx="6745524" cy="2376264"/>
          </a:xfrm>
          <a:prstGeom prst="rect">
            <a:avLst/>
          </a:prstGeom>
          <a:noFill/>
          <a:ln w="9525">
            <a:noFill/>
            <a:miter lim="800000"/>
            <a:headEnd/>
            <a:tailEnd/>
          </a:ln>
        </p:spPr>
      </p:pic>
      <p:pic>
        <p:nvPicPr>
          <p:cNvPr id="7" name="Picture 6"/>
          <p:cNvPicPr>
            <a:picLocks noChangeAspect="1" noChangeArrowheads="1"/>
          </p:cNvPicPr>
          <p:nvPr/>
        </p:nvPicPr>
        <p:blipFill>
          <a:blip r:embed="rId3" cstate="print"/>
          <a:srcRect l="39768" t="49466" r="39363" b="41668"/>
          <a:stretch>
            <a:fillRect/>
          </a:stretch>
        </p:blipFill>
        <p:spPr bwMode="auto">
          <a:xfrm>
            <a:off x="2267744" y="3212976"/>
            <a:ext cx="5724636" cy="1368152"/>
          </a:xfrm>
          <a:prstGeom prst="rect">
            <a:avLst/>
          </a:prstGeom>
          <a:noFill/>
          <a:ln w="9525">
            <a:noFill/>
            <a:miter lim="800000"/>
            <a:headEnd/>
            <a:tailEnd/>
          </a:ln>
        </p:spPr>
      </p:pic>
      <p:grpSp>
        <p:nvGrpSpPr>
          <p:cNvPr id="8" name="Groupe 7"/>
          <p:cNvGrpSpPr/>
          <p:nvPr/>
        </p:nvGrpSpPr>
        <p:grpSpPr>
          <a:xfrm>
            <a:off x="1907704" y="2420888"/>
            <a:ext cx="6336704" cy="646331"/>
            <a:chOff x="1115616" y="2492896"/>
            <a:chExt cx="6336704" cy="646331"/>
          </a:xfrm>
        </p:grpSpPr>
        <p:sp>
          <p:nvSpPr>
            <p:cNvPr id="10" name="ZoneTexte 9"/>
            <p:cNvSpPr txBox="1"/>
            <p:nvPr/>
          </p:nvSpPr>
          <p:spPr>
            <a:xfrm>
              <a:off x="1115616" y="2492896"/>
              <a:ext cx="2376264" cy="646331"/>
            </a:xfrm>
            <a:prstGeom prst="rect">
              <a:avLst/>
            </a:prstGeom>
            <a:noFill/>
          </p:spPr>
          <p:txBody>
            <a:bodyPr wrap="square" rtlCol="0">
              <a:spAutoFit/>
            </a:bodyPr>
            <a:lstStyle/>
            <a:p>
              <a:pPr algn="ctr"/>
              <a:r>
                <a:rPr lang="fr-FR" dirty="0" smtClean="0"/>
                <a:t>Le filament apparait en plus clair</a:t>
              </a:r>
              <a:endParaRPr lang="fr-FR" dirty="0"/>
            </a:p>
          </p:txBody>
        </p:sp>
        <p:sp>
          <p:nvSpPr>
            <p:cNvPr id="11" name="ZoneTexte 10"/>
            <p:cNvSpPr txBox="1"/>
            <p:nvPr/>
          </p:nvSpPr>
          <p:spPr>
            <a:xfrm>
              <a:off x="3635896" y="2492896"/>
              <a:ext cx="1368152" cy="646331"/>
            </a:xfrm>
            <a:prstGeom prst="rect">
              <a:avLst/>
            </a:prstGeom>
            <a:noFill/>
          </p:spPr>
          <p:txBody>
            <a:bodyPr wrap="square" rtlCol="0">
              <a:spAutoFit/>
            </a:bodyPr>
            <a:lstStyle/>
            <a:p>
              <a:pPr algn="ctr"/>
              <a:r>
                <a:rPr lang="fr-FR" dirty="0" smtClean="0"/>
                <a:t>Le filament disparait</a:t>
              </a:r>
              <a:endParaRPr lang="fr-FR" dirty="0"/>
            </a:p>
          </p:txBody>
        </p:sp>
        <p:sp>
          <p:nvSpPr>
            <p:cNvPr id="13" name="ZoneTexte 12"/>
            <p:cNvSpPr txBox="1"/>
            <p:nvPr/>
          </p:nvSpPr>
          <p:spPr>
            <a:xfrm>
              <a:off x="5076056" y="2492896"/>
              <a:ext cx="2376264" cy="646331"/>
            </a:xfrm>
            <a:prstGeom prst="rect">
              <a:avLst/>
            </a:prstGeom>
            <a:noFill/>
          </p:spPr>
          <p:txBody>
            <a:bodyPr wrap="square" rtlCol="0">
              <a:spAutoFit/>
            </a:bodyPr>
            <a:lstStyle/>
            <a:p>
              <a:pPr algn="ctr"/>
              <a:r>
                <a:rPr lang="fr-FR" dirty="0" smtClean="0"/>
                <a:t>Le filament apparait en plus sombre</a:t>
              </a:r>
              <a:endParaRPr lang="fr-F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260648"/>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1132638"/>
            <a:ext cx="4392488" cy="646331"/>
          </a:xfrm>
          <a:prstGeom prst="rect">
            <a:avLst/>
          </a:prstGeom>
          <a:noFill/>
        </p:spPr>
        <p:txBody>
          <a:bodyPr wrap="square" rtlCol="0">
            <a:spAutoFit/>
          </a:bodyPr>
          <a:lstStyle/>
          <a:p>
            <a:r>
              <a:rPr lang="fr-FR" sz="3600" dirty="0" smtClean="0"/>
              <a:t>Appareils de mesure</a:t>
            </a:r>
            <a:endParaRPr lang="fr-FR" sz="3600" dirty="0"/>
          </a:p>
        </p:txBody>
      </p:sp>
      <p:sp>
        <p:nvSpPr>
          <p:cNvPr id="9" name="ZoneTexte 8"/>
          <p:cNvSpPr txBox="1"/>
          <p:nvPr/>
        </p:nvSpPr>
        <p:spPr>
          <a:xfrm>
            <a:off x="179512" y="2808798"/>
            <a:ext cx="6840760" cy="2708434"/>
          </a:xfrm>
          <a:prstGeom prst="rect">
            <a:avLst/>
          </a:prstGeom>
          <a:noFill/>
        </p:spPr>
        <p:txBody>
          <a:bodyPr wrap="square" rtlCol="0">
            <a:spAutoFit/>
          </a:bodyPr>
          <a:lstStyle/>
          <a:p>
            <a:pPr marL="514350" indent="-514350">
              <a:spcAft>
                <a:spcPts val="1200"/>
              </a:spcAft>
              <a:buAutoNum type="arabicParenR"/>
            </a:pPr>
            <a:r>
              <a:rPr lang="fr-FR" sz="2800" dirty="0" smtClean="0"/>
              <a:t>Thermomètres à dilatation</a:t>
            </a:r>
          </a:p>
          <a:p>
            <a:pPr marL="514350" indent="-514350">
              <a:spcAft>
                <a:spcPts val="1200"/>
              </a:spcAft>
              <a:buAutoNum type="arabicParenR"/>
            </a:pPr>
            <a:r>
              <a:rPr lang="fr-FR" sz="2800" dirty="0" smtClean="0"/>
              <a:t>Thermomètres électriques</a:t>
            </a:r>
          </a:p>
          <a:p>
            <a:pPr marL="514350" indent="-514350">
              <a:spcAft>
                <a:spcPts val="1200"/>
              </a:spcAft>
              <a:buAutoNum type="arabicParenR"/>
            </a:pPr>
            <a:r>
              <a:rPr lang="fr-FR" sz="2800" dirty="0" smtClean="0"/>
              <a:t>Pyromètres optiques</a:t>
            </a:r>
          </a:p>
          <a:p>
            <a:pPr marL="514350" indent="-514350"/>
            <a:endParaRPr lang="fr-FR" sz="2800" dirty="0" smtClean="0"/>
          </a:p>
          <a:p>
            <a:pPr marL="342900" indent="-342900"/>
            <a:r>
              <a:rPr lang="fr-FR" sz="2800" dirty="0" smtClean="0"/>
              <a:t>  </a:t>
            </a:r>
            <a:endParaRPr lang="fr-FR" sz="2800" dirty="0">
              <a:solidFill>
                <a:srgbClr val="FF0000"/>
              </a:solidFill>
            </a:endParaRPr>
          </a:p>
        </p:txBody>
      </p:sp>
      <p:sp>
        <p:nvSpPr>
          <p:cNvPr id="6" name="ZoneTexte 5"/>
          <p:cNvSpPr txBox="1"/>
          <p:nvPr/>
        </p:nvSpPr>
        <p:spPr>
          <a:xfrm>
            <a:off x="179512" y="1772816"/>
            <a:ext cx="4392488" cy="584775"/>
          </a:xfrm>
          <a:prstGeom prst="rect">
            <a:avLst/>
          </a:prstGeom>
          <a:noFill/>
        </p:spPr>
        <p:txBody>
          <a:bodyPr wrap="square" rtlCol="0">
            <a:spAutoFit/>
          </a:bodyPr>
          <a:lstStyle/>
          <a:p>
            <a:r>
              <a:rPr lang="fr-FR" sz="3200" dirty="0" smtClean="0"/>
              <a:t>Grandes familles</a:t>
            </a:r>
            <a:endParaRPr lang="fr-F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1"/>
          <p:cNvSpPr>
            <a:spLocks noGrp="1"/>
          </p:cNvSpPr>
          <p:nvPr>
            <p:ph type="title"/>
          </p:nvPr>
        </p:nvSpPr>
        <p:spPr>
          <a:xfrm>
            <a:off x="1547664" y="-99392"/>
            <a:ext cx="6048672" cy="778098"/>
          </a:xfrm>
        </p:spPr>
        <p:txBody>
          <a:bodyPr>
            <a:normAutofit/>
          </a:bodyPr>
          <a:lstStyle/>
          <a:p>
            <a:r>
              <a:rPr lang="fr-FR" dirty="0" smtClean="0"/>
              <a:t>Température </a:t>
            </a:r>
            <a:endParaRPr lang="fr-FR" dirty="0"/>
          </a:p>
        </p:txBody>
      </p:sp>
      <p:sp>
        <p:nvSpPr>
          <p:cNvPr id="35" name="ZoneTexte 34"/>
          <p:cNvSpPr txBox="1"/>
          <p:nvPr/>
        </p:nvSpPr>
        <p:spPr>
          <a:xfrm>
            <a:off x="179512" y="620688"/>
            <a:ext cx="6912768" cy="646331"/>
          </a:xfrm>
          <a:prstGeom prst="rect">
            <a:avLst/>
          </a:prstGeom>
          <a:noFill/>
        </p:spPr>
        <p:txBody>
          <a:bodyPr wrap="square" rtlCol="0">
            <a:spAutoFit/>
          </a:bodyPr>
          <a:lstStyle/>
          <a:p>
            <a:r>
              <a:rPr lang="fr-FR" sz="3600" dirty="0" smtClean="0"/>
              <a:t>Ce qu’il faut retenir</a:t>
            </a:r>
            <a:endParaRPr lang="fr-FR" sz="3600" dirty="0"/>
          </a:p>
        </p:txBody>
      </p:sp>
      <p:sp>
        <p:nvSpPr>
          <p:cNvPr id="9" name="ZoneTexte 8"/>
          <p:cNvSpPr txBox="1"/>
          <p:nvPr/>
        </p:nvSpPr>
        <p:spPr>
          <a:xfrm>
            <a:off x="107504" y="1412776"/>
            <a:ext cx="8856984" cy="5047536"/>
          </a:xfrm>
          <a:prstGeom prst="rect">
            <a:avLst/>
          </a:prstGeom>
          <a:noFill/>
        </p:spPr>
        <p:txBody>
          <a:bodyPr wrap="square" rtlCol="0">
            <a:spAutoFit/>
          </a:bodyPr>
          <a:lstStyle/>
          <a:p>
            <a:pPr marL="514350" indent="-514350">
              <a:spcAft>
                <a:spcPts val="1200"/>
              </a:spcAft>
              <a:buAutoNum type="arabicParenR"/>
            </a:pPr>
            <a:r>
              <a:rPr lang="fr-FR" sz="2800" dirty="0" smtClean="0"/>
              <a:t>°C : on </a:t>
            </a:r>
            <a:r>
              <a:rPr lang="fr-FR" sz="2800" dirty="0" smtClean="0">
                <a:solidFill>
                  <a:srgbClr val="FF0000"/>
                </a:solidFill>
              </a:rPr>
              <a:t>repère</a:t>
            </a:r>
            <a:r>
              <a:rPr lang="fr-FR" sz="2800" dirty="0" smtClean="0"/>
              <a:t> les températures</a:t>
            </a:r>
          </a:p>
          <a:p>
            <a:pPr marL="514350" indent="-514350">
              <a:spcAft>
                <a:spcPts val="1200"/>
              </a:spcAft>
              <a:buAutoNum type="arabicParenR"/>
            </a:pPr>
            <a:r>
              <a:rPr lang="fr-FR" sz="2800" dirty="0" smtClean="0"/>
              <a:t>K : on </a:t>
            </a:r>
            <a:r>
              <a:rPr lang="fr-FR" sz="2800" dirty="0" smtClean="0">
                <a:solidFill>
                  <a:srgbClr val="FF0000"/>
                </a:solidFill>
              </a:rPr>
              <a:t>mesure</a:t>
            </a:r>
            <a:r>
              <a:rPr lang="fr-FR" sz="2800" dirty="0" smtClean="0"/>
              <a:t> les températures VRAIES</a:t>
            </a:r>
          </a:p>
          <a:p>
            <a:pPr marL="514350" indent="-514350">
              <a:spcAft>
                <a:spcPts val="1200"/>
              </a:spcAft>
              <a:buAutoNum type="arabicParenR"/>
            </a:pPr>
            <a:endParaRPr lang="fr-FR" sz="2800" dirty="0" smtClean="0"/>
          </a:p>
          <a:p>
            <a:pPr marL="514350" indent="-514350">
              <a:spcAft>
                <a:spcPts val="1200"/>
              </a:spcAft>
              <a:buAutoNum type="arabicParenR"/>
            </a:pPr>
            <a:r>
              <a:rPr lang="fr-FR" sz="2800" dirty="0" smtClean="0"/>
              <a:t> </a:t>
            </a:r>
          </a:p>
          <a:p>
            <a:pPr marL="514350" indent="-514350">
              <a:spcAft>
                <a:spcPts val="1200"/>
              </a:spcAft>
              <a:buAutoNum type="arabicParenR"/>
            </a:pPr>
            <a:endParaRPr lang="fr-FR" sz="2800" dirty="0" smtClean="0"/>
          </a:p>
          <a:p>
            <a:pPr marL="514350" indent="-514350">
              <a:spcAft>
                <a:spcPts val="1200"/>
              </a:spcAft>
              <a:buAutoNum type="arabicParenR"/>
            </a:pPr>
            <a:r>
              <a:rPr lang="fr-FR" sz="2800" dirty="0" smtClean="0"/>
              <a:t> </a:t>
            </a:r>
            <a:r>
              <a:rPr lang="fr-FR" sz="2800" dirty="0" smtClean="0">
                <a:sym typeface="Symbol"/>
              </a:rPr>
              <a:t>T = t</a:t>
            </a:r>
          </a:p>
          <a:p>
            <a:pPr marL="514350" indent="-514350">
              <a:spcAft>
                <a:spcPts val="1200"/>
              </a:spcAft>
              <a:buAutoNum type="arabicParenR"/>
            </a:pPr>
            <a:r>
              <a:rPr lang="fr-FR" sz="2800" dirty="0" smtClean="0">
                <a:sym typeface="Symbol"/>
              </a:rPr>
              <a:t>La température est une variable INTENSIVE</a:t>
            </a:r>
          </a:p>
          <a:p>
            <a:pPr marL="514350" indent="-514350">
              <a:spcAft>
                <a:spcPts val="1200"/>
              </a:spcAft>
              <a:buAutoNum type="arabicParenR"/>
            </a:pPr>
            <a:r>
              <a:rPr lang="fr-FR" sz="2800" dirty="0" smtClean="0">
                <a:sym typeface="Symbol"/>
              </a:rPr>
              <a:t>La température est le reflet de l’agitation microscopique des molécules constitutives du corps</a:t>
            </a:r>
            <a:endParaRPr lang="fr-FR" sz="2800" dirty="0" smtClean="0"/>
          </a:p>
        </p:txBody>
      </p:sp>
      <p:graphicFrame>
        <p:nvGraphicFramePr>
          <p:cNvPr id="46082" name="Object 2"/>
          <p:cNvGraphicFramePr>
            <a:graphicFrameLocks noChangeAspect="1"/>
          </p:cNvGraphicFramePr>
          <p:nvPr>
            <p:extLst>
              <p:ext uri="{D42A27DB-BD31-4B8C-83A1-F6EECF244321}">
                <p14:modId xmlns:p14="http://schemas.microsoft.com/office/powerpoint/2010/main" val="1603681598"/>
              </p:ext>
            </p:extLst>
          </p:nvPr>
        </p:nvGraphicFramePr>
        <p:xfrm>
          <a:off x="827584" y="2996952"/>
          <a:ext cx="6186487" cy="890587"/>
        </p:xfrm>
        <a:graphic>
          <a:graphicData uri="http://schemas.openxmlformats.org/presentationml/2006/ole">
            <mc:AlternateContent xmlns:mc="http://schemas.openxmlformats.org/markup-compatibility/2006">
              <mc:Choice xmlns:v="urn:schemas-microsoft-com:vml" Requires="v">
                <p:oleObj spid="_x0000_s46108" name="Équation" r:id="rId3" imgW="1409400" imgH="203040" progId="Equation.3">
                  <p:embed/>
                </p:oleObj>
              </mc:Choice>
              <mc:Fallback>
                <p:oleObj name="Équation" r:id="rId3" imgW="1409400" imgH="203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2996952"/>
                        <a:ext cx="6186487" cy="890587"/>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20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20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2000"/>
                                        <p:tgtEl>
                                          <p:spTgt spid="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20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082"/>
                                        </p:tgtEl>
                                        <p:attrNameLst>
                                          <p:attrName>style.visibility</p:attrName>
                                        </p:attrNameLst>
                                      </p:cBhvr>
                                      <p:to>
                                        <p:strVal val="visible"/>
                                      </p:to>
                                    </p:set>
                                    <p:animEffect transition="in" filter="fade">
                                      <p:cBhvr>
                                        <p:cTn id="37" dur="2000"/>
                                        <p:tgtEl>
                                          <p:spTgt spid="46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2492896"/>
            <a:ext cx="8229600" cy="1143000"/>
          </a:xfrm>
        </p:spPr>
        <p:txBody>
          <a:bodyPr/>
          <a:lstStyle/>
          <a:p>
            <a:r>
              <a:rPr lang="fr-FR" dirty="0" smtClean="0"/>
              <a:t>Pression</a:t>
            </a:r>
            <a:endParaRPr lang="fr-F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Pression</a:t>
            </a:r>
            <a:endParaRPr lang="fr-FR" dirty="0"/>
          </a:p>
        </p:txBody>
      </p:sp>
      <p:pic>
        <p:nvPicPr>
          <p:cNvPr id="50178" name="Picture 2"/>
          <p:cNvPicPr>
            <a:picLocks noChangeAspect="1" noChangeArrowheads="1"/>
          </p:cNvPicPr>
          <p:nvPr/>
        </p:nvPicPr>
        <p:blipFill>
          <a:blip r:embed="rId2" cstate="print"/>
          <a:srcRect l="42696" t="34168" r="19676" b="29367"/>
          <a:stretch>
            <a:fillRect/>
          </a:stretch>
        </p:blipFill>
        <p:spPr bwMode="auto">
          <a:xfrm>
            <a:off x="3923928" y="1484784"/>
            <a:ext cx="5019597" cy="2736304"/>
          </a:xfrm>
          <a:prstGeom prst="rect">
            <a:avLst/>
          </a:prstGeom>
          <a:noFill/>
          <a:ln w="9525">
            <a:noFill/>
            <a:miter lim="800000"/>
            <a:headEnd/>
            <a:tailEnd/>
          </a:ln>
        </p:spPr>
      </p:pic>
      <p:pic>
        <p:nvPicPr>
          <p:cNvPr id="4" name="Picture 1"/>
          <p:cNvPicPr>
            <a:picLocks noChangeAspect="1" noChangeArrowheads="1"/>
          </p:cNvPicPr>
          <p:nvPr/>
        </p:nvPicPr>
        <p:blipFill>
          <a:blip r:embed="rId3" cstate="print"/>
          <a:srcRect l="37600" t="34566" r="30113" b="41901"/>
          <a:stretch>
            <a:fillRect/>
          </a:stretch>
        </p:blipFill>
        <p:spPr bwMode="auto">
          <a:xfrm>
            <a:off x="395536" y="4369900"/>
            <a:ext cx="5904656" cy="2420888"/>
          </a:xfrm>
          <a:prstGeom prst="rect">
            <a:avLst/>
          </a:prstGeom>
          <a:noFill/>
          <a:ln w="9525">
            <a:noFill/>
            <a:miter lim="800000"/>
            <a:headEnd/>
            <a:tailEnd/>
          </a:ln>
        </p:spPr>
      </p:pic>
      <p:sp>
        <p:nvSpPr>
          <p:cNvPr id="6" name="ZoneTexte 5"/>
          <p:cNvSpPr txBox="1"/>
          <p:nvPr/>
        </p:nvSpPr>
        <p:spPr>
          <a:xfrm>
            <a:off x="323528" y="836712"/>
            <a:ext cx="2088232" cy="646331"/>
          </a:xfrm>
          <a:prstGeom prst="rect">
            <a:avLst/>
          </a:prstGeom>
          <a:noFill/>
        </p:spPr>
        <p:txBody>
          <a:bodyPr wrap="square" rtlCol="0">
            <a:spAutoFit/>
          </a:bodyPr>
          <a:lstStyle/>
          <a:p>
            <a:r>
              <a:rPr lang="fr-FR" sz="3600" dirty="0" smtClean="0"/>
              <a:t>Définition</a:t>
            </a:r>
            <a:endParaRPr lang="fr-FR" sz="36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29600" cy="1143000"/>
          </a:xfrm>
        </p:spPr>
        <p:txBody>
          <a:bodyPr/>
          <a:lstStyle/>
          <a:p>
            <a:r>
              <a:rPr lang="fr-FR" dirty="0" smtClean="0"/>
              <a:t>Pression</a:t>
            </a:r>
            <a:endParaRPr lang="fr-FR" dirty="0"/>
          </a:p>
        </p:txBody>
      </p:sp>
      <p:sp>
        <p:nvSpPr>
          <p:cNvPr id="4" name="ZoneTexte 3"/>
          <p:cNvSpPr txBox="1"/>
          <p:nvPr/>
        </p:nvSpPr>
        <p:spPr>
          <a:xfrm>
            <a:off x="539552" y="1977614"/>
            <a:ext cx="8136904" cy="1815882"/>
          </a:xfrm>
          <a:prstGeom prst="rect">
            <a:avLst/>
          </a:prstGeom>
          <a:noFill/>
        </p:spPr>
        <p:txBody>
          <a:bodyPr wrap="square" rtlCol="0">
            <a:spAutoFit/>
          </a:bodyPr>
          <a:lstStyle/>
          <a:p>
            <a:pPr marL="342900" indent="-342900">
              <a:buAutoNum type="arabicParenR"/>
            </a:pPr>
            <a:r>
              <a:rPr lang="fr-FR" sz="2800" dirty="0" smtClean="0"/>
              <a:t>Force élémentaire (        ) exercée par le fluide sur la paroi par unité de surface</a:t>
            </a:r>
          </a:p>
          <a:p>
            <a:pPr marL="342900" indent="-342900">
              <a:buAutoNum type="arabicParenR"/>
            </a:pPr>
            <a:endParaRPr lang="fr-FR" sz="2800" dirty="0" smtClean="0"/>
          </a:p>
          <a:p>
            <a:pPr marL="342900" indent="-342900">
              <a:buAutoNum type="arabicParenR"/>
            </a:pPr>
            <a:r>
              <a:rPr lang="fr-FR" sz="2800" dirty="0" smtClean="0"/>
              <a:t> La force est perpendiculaire à la surface pressée</a:t>
            </a:r>
          </a:p>
        </p:txBody>
      </p:sp>
      <p:sp>
        <p:nvSpPr>
          <p:cNvPr id="7" name="Flèche vers le bas 6"/>
          <p:cNvSpPr/>
          <p:nvPr/>
        </p:nvSpPr>
        <p:spPr>
          <a:xfrm>
            <a:off x="4427984" y="4077072"/>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539552" y="2841710"/>
            <a:ext cx="8424936" cy="523220"/>
          </a:xfrm>
          <a:prstGeom prst="rect">
            <a:avLst/>
          </a:prstGeom>
          <a:noFill/>
        </p:spPr>
        <p:txBody>
          <a:bodyPr wrap="square" rtlCol="0">
            <a:spAutoFit/>
          </a:bodyPr>
          <a:lstStyle/>
          <a:p>
            <a:pPr marL="342900" indent="-342900"/>
            <a:r>
              <a:rPr lang="fr-FR" sz="2800" dirty="0" smtClean="0"/>
              <a:t> </a:t>
            </a:r>
            <a:endParaRPr lang="fr-FR" sz="2800" dirty="0">
              <a:solidFill>
                <a:srgbClr val="FF0000"/>
              </a:solidFill>
            </a:endParaRPr>
          </a:p>
        </p:txBody>
      </p:sp>
      <p:sp>
        <p:nvSpPr>
          <p:cNvPr id="11" name="ZoneTexte 10"/>
          <p:cNvSpPr txBox="1"/>
          <p:nvPr/>
        </p:nvSpPr>
        <p:spPr>
          <a:xfrm>
            <a:off x="611560" y="1124744"/>
            <a:ext cx="2088232" cy="646331"/>
          </a:xfrm>
          <a:prstGeom prst="rect">
            <a:avLst/>
          </a:prstGeom>
          <a:noFill/>
        </p:spPr>
        <p:txBody>
          <a:bodyPr wrap="square" rtlCol="0">
            <a:spAutoFit/>
          </a:bodyPr>
          <a:lstStyle/>
          <a:p>
            <a:r>
              <a:rPr lang="fr-FR" sz="3600" dirty="0" smtClean="0"/>
              <a:t>Définition</a:t>
            </a:r>
            <a:endParaRPr lang="fr-FR" sz="3600" dirty="0"/>
          </a:p>
        </p:txBody>
      </p:sp>
      <p:graphicFrame>
        <p:nvGraphicFramePr>
          <p:cNvPr id="48132" name="Object 2"/>
          <p:cNvGraphicFramePr>
            <a:graphicFrameLocks noChangeAspect="1"/>
          </p:cNvGraphicFramePr>
          <p:nvPr/>
        </p:nvGraphicFramePr>
        <p:xfrm>
          <a:off x="6588224" y="5373216"/>
          <a:ext cx="1376363" cy="1217612"/>
        </p:xfrm>
        <a:graphic>
          <a:graphicData uri="http://schemas.openxmlformats.org/presentationml/2006/ole">
            <mc:AlternateContent xmlns:mc="http://schemas.openxmlformats.org/markup-compatibility/2006">
              <mc:Choice xmlns:v="urn:schemas-microsoft-com:vml" Requires="v">
                <p:oleObj spid="_x0000_s48233" name="Équation" r:id="rId3" imgW="444240" imgH="393480" progId="Equation.3">
                  <p:embed/>
                </p:oleObj>
              </mc:Choice>
              <mc:Fallback>
                <p:oleObj name="Équation" r:id="rId3" imgW="44424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5373216"/>
                        <a:ext cx="1376363" cy="1217612"/>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48134" name="Object 2"/>
          <p:cNvGraphicFramePr>
            <a:graphicFrameLocks noChangeAspect="1"/>
          </p:cNvGraphicFramePr>
          <p:nvPr/>
        </p:nvGraphicFramePr>
        <p:xfrm>
          <a:off x="683568" y="5229200"/>
          <a:ext cx="2555875" cy="668338"/>
        </p:xfrm>
        <a:graphic>
          <a:graphicData uri="http://schemas.openxmlformats.org/presentationml/2006/ole">
            <mc:AlternateContent xmlns:mc="http://schemas.openxmlformats.org/markup-compatibility/2006">
              <mc:Choice xmlns:v="urn:schemas-microsoft-com:vml" Requires="v">
                <p:oleObj spid="_x0000_s48234" name="Équation" r:id="rId5" imgW="825480" imgH="215640" progId="Equation.3">
                  <p:embed/>
                </p:oleObj>
              </mc:Choice>
              <mc:Fallback>
                <p:oleObj name="Équation" r:id="rId5" imgW="825480" imgH="21564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5229200"/>
                        <a:ext cx="2555875" cy="668338"/>
                      </a:xfrm>
                      <a:prstGeom prst="rect">
                        <a:avLst/>
                      </a:prstGeom>
                      <a:solidFill>
                        <a:srgbClr val="FFCC99"/>
                      </a:solidFill>
                      <a:ln w="9525">
                        <a:solidFill>
                          <a:schemeClr val="tx1"/>
                        </a:solidFill>
                        <a:miter lim="800000"/>
                        <a:headEnd/>
                        <a:tailEnd/>
                      </a:ln>
                    </p:spPr>
                  </p:pic>
                </p:oleObj>
              </mc:Fallback>
            </mc:AlternateContent>
          </a:graphicData>
        </a:graphic>
      </p:graphicFrame>
      <p:pic>
        <p:nvPicPr>
          <p:cNvPr id="9" name="Picture 1"/>
          <p:cNvPicPr>
            <a:picLocks noChangeAspect="1" noChangeArrowheads="1"/>
          </p:cNvPicPr>
          <p:nvPr/>
        </p:nvPicPr>
        <p:blipFill>
          <a:blip r:embed="rId7" cstate="print"/>
          <a:srcRect l="29531" t="65099" r="59050" b="23701"/>
          <a:stretch>
            <a:fillRect/>
          </a:stretch>
        </p:blipFill>
        <p:spPr bwMode="auto">
          <a:xfrm>
            <a:off x="3563888" y="4941168"/>
            <a:ext cx="2520280" cy="1390499"/>
          </a:xfrm>
          <a:prstGeom prst="rect">
            <a:avLst/>
          </a:prstGeom>
          <a:noFill/>
          <a:ln w="9525">
            <a:noFill/>
            <a:miter lim="800000"/>
            <a:headEnd/>
            <a:tailEnd/>
          </a:ln>
        </p:spPr>
      </p:pic>
      <p:graphicFrame>
        <p:nvGraphicFramePr>
          <p:cNvPr id="48135" name="Object 7"/>
          <p:cNvGraphicFramePr>
            <a:graphicFrameLocks noChangeAspect="1"/>
          </p:cNvGraphicFramePr>
          <p:nvPr/>
        </p:nvGraphicFramePr>
        <p:xfrm>
          <a:off x="3808154" y="1863564"/>
          <a:ext cx="557684" cy="557684"/>
        </p:xfrm>
        <a:graphic>
          <a:graphicData uri="http://schemas.openxmlformats.org/presentationml/2006/ole">
            <mc:AlternateContent xmlns:mc="http://schemas.openxmlformats.org/markup-compatibility/2006">
              <mc:Choice xmlns:v="urn:schemas-microsoft-com:vml" Requires="v">
                <p:oleObj spid="_x0000_s48235" name="Équation" r:id="rId8" imgW="279360" imgH="279360" progId="Equation.3">
                  <p:embed/>
                </p:oleObj>
              </mc:Choice>
              <mc:Fallback>
                <p:oleObj name="Équation" r:id="rId8" imgW="279360" imgH="279360" progId="Equation.3">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8154" y="1863564"/>
                        <a:ext cx="557684" cy="557684"/>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8136" name="Object 8"/>
          <p:cNvGraphicFramePr>
            <a:graphicFrameLocks noChangeAspect="1"/>
          </p:cNvGraphicFramePr>
          <p:nvPr/>
        </p:nvGraphicFramePr>
        <p:xfrm>
          <a:off x="6588224" y="4005064"/>
          <a:ext cx="1675786" cy="961256"/>
        </p:xfrm>
        <a:graphic>
          <a:graphicData uri="http://schemas.openxmlformats.org/presentationml/2006/ole">
            <mc:AlternateContent xmlns:mc="http://schemas.openxmlformats.org/markup-compatibility/2006">
              <mc:Choice xmlns:v="urn:schemas-microsoft-com:vml" Requires="v">
                <p:oleObj spid="_x0000_s48236" name="Équation" r:id="rId10" imgW="685800" imgH="393480" progId="Equation.3">
                  <p:embed/>
                </p:oleObj>
              </mc:Choice>
              <mc:Fallback>
                <p:oleObj name="Équation" r:id="rId10" imgW="685800" imgH="393480" progId="Equation.3">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88224" y="4005064"/>
                        <a:ext cx="1675786" cy="961256"/>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2" name="ZoneTexte 11"/>
          <p:cNvSpPr txBox="1"/>
          <p:nvPr/>
        </p:nvSpPr>
        <p:spPr>
          <a:xfrm>
            <a:off x="5724128" y="5269704"/>
            <a:ext cx="504056" cy="338554"/>
          </a:xfrm>
          <a:prstGeom prst="rect">
            <a:avLst/>
          </a:prstGeom>
          <a:noFill/>
        </p:spPr>
        <p:txBody>
          <a:bodyPr wrap="square" rtlCol="0">
            <a:spAutoFit/>
          </a:bodyPr>
          <a:lstStyle/>
          <a:p>
            <a:pPr algn="ctr"/>
            <a:r>
              <a:rPr lang="fr-FR" sz="1600" dirty="0" err="1" smtClean="0"/>
              <a:t>ext</a:t>
            </a:r>
            <a:endParaRPr lang="fr-F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132"/>
                                        </p:tgtEl>
                                        <p:attrNameLst>
                                          <p:attrName>style.visibility</p:attrName>
                                        </p:attrNameLst>
                                      </p:cBhvr>
                                      <p:to>
                                        <p:strVal val="visible"/>
                                      </p:to>
                                    </p:set>
                                    <p:animEffect transition="in" filter="fade">
                                      <p:cBhvr>
                                        <p:cTn id="22" dur="2000"/>
                                        <p:tgtEl>
                                          <p:spTgt spid="481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134"/>
                                        </p:tgtEl>
                                        <p:attrNameLst>
                                          <p:attrName>style.visibility</p:attrName>
                                        </p:attrNameLst>
                                      </p:cBhvr>
                                      <p:to>
                                        <p:strVal val="visible"/>
                                      </p:to>
                                    </p:set>
                                    <p:animEffect transition="in" filter="fade">
                                      <p:cBhvr>
                                        <p:cTn id="27" dur="2000"/>
                                        <p:tgtEl>
                                          <p:spTgt spid="481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135"/>
                                        </p:tgtEl>
                                        <p:attrNameLst>
                                          <p:attrName>style.visibility</p:attrName>
                                        </p:attrNameLst>
                                      </p:cBhvr>
                                      <p:to>
                                        <p:strVal val="visible"/>
                                      </p:to>
                                    </p:set>
                                    <p:animEffect transition="in" filter="fade">
                                      <p:cBhvr>
                                        <p:cTn id="32" dur="2000"/>
                                        <p:tgtEl>
                                          <p:spTgt spid="481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136"/>
                                        </p:tgtEl>
                                        <p:attrNameLst>
                                          <p:attrName>style.visibility</p:attrName>
                                        </p:attrNameLst>
                                      </p:cBhvr>
                                      <p:to>
                                        <p:strVal val="visible"/>
                                      </p:to>
                                    </p:set>
                                    <p:animEffect transition="in" filter="fade">
                                      <p:cBhvr>
                                        <p:cTn id="37" dur="2000"/>
                                        <p:tgtEl>
                                          <p:spTgt spid="48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198688"/>
            <a:ext cx="8229600" cy="1143000"/>
          </a:xfrm>
        </p:spPr>
        <p:txBody>
          <a:bodyPr/>
          <a:lstStyle/>
          <a:p>
            <a:r>
              <a:rPr lang="fr-FR" dirty="0" smtClean="0"/>
              <a:t>Pression (exemples)</a:t>
            </a:r>
            <a:endParaRPr lang="fr-FR" dirty="0"/>
          </a:p>
        </p:txBody>
      </p:sp>
      <p:grpSp>
        <p:nvGrpSpPr>
          <p:cNvPr id="20" name="Groupe 19"/>
          <p:cNvGrpSpPr/>
          <p:nvPr/>
        </p:nvGrpSpPr>
        <p:grpSpPr>
          <a:xfrm>
            <a:off x="5796136" y="620688"/>
            <a:ext cx="2353676" cy="2591546"/>
            <a:chOff x="6147232" y="832890"/>
            <a:chExt cx="2353676" cy="2591546"/>
          </a:xfrm>
        </p:grpSpPr>
        <p:pic>
          <p:nvPicPr>
            <p:cNvPr id="59395" name="Picture 3"/>
            <p:cNvPicPr>
              <a:picLocks noChangeAspect="1" noChangeArrowheads="1"/>
            </p:cNvPicPr>
            <p:nvPr/>
          </p:nvPicPr>
          <p:blipFill>
            <a:blip r:embed="rId2" cstate="print"/>
            <a:srcRect/>
            <a:stretch>
              <a:fillRect/>
            </a:stretch>
          </p:blipFill>
          <p:spPr bwMode="auto">
            <a:xfrm>
              <a:off x="6156176" y="1120180"/>
              <a:ext cx="2304256" cy="2304256"/>
            </a:xfrm>
            <a:prstGeom prst="rect">
              <a:avLst/>
            </a:prstGeom>
            <a:noFill/>
            <a:ln w="9525">
              <a:noFill/>
              <a:miter lim="800000"/>
              <a:headEnd/>
              <a:tailEnd/>
            </a:ln>
          </p:spPr>
        </p:pic>
        <p:cxnSp>
          <p:nvCxnSpPr>
            <p:cNvPr id="9" name="Connecteur droit avec flèche 8"/>
            <p:cNvCxnSpPr/>
            <p:nvPr/>
          </p:nvCxnSpPr>
          <p:spPr>
            <a:xfrm flipV="1">
              <a:off x="7868602" y="1356534"/>
              <a:ext cx="432048" cy="28803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rot="16200000" flipV="1">
              <a:off x="6558814" y="1084268"/>
              <a:ext cx="432048" cy="28803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a:off x="7996852" y="2004606"/>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rot="16200000">
              <a:off x="7103574" y="1084918"/>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flipH="1">
              <a:off x="6147232" y="2015112"/>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7636812" y="2837170"/>
              <a:ext cx="360040" cy="36004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e 24"/>
          <p:cNvGrpSpPr/>
          <p:nvPr/>
        </p:nvGrpSpPr>
        <p:grpSpPr>
          <a:xfrm>
            <a:off x="395536" y="1268760"/>
            <a:ext cx="3662395" cy="3456384"/>
            <a:chOff x="814707" y="980728"/>
            <a:chExt cx="3662395" cy="3456384"/>
          </a:xfrm>
        </p:grpSpPr>
        <p:pic>
          <p:nvPicPr>
            <p:cNvPr id="59394" name="Picture 2"/>
            <p:cNvPicPr>
              <a:picLocks noChangeAspect="1" noChangeArrowheads="1"/>
            </p:cNvPicPr>
            <p:nvPr/>
          </p:nvPicPr>
          <p:blipFill>
            <a:blip r:embed="rId3" cstate="print"/>
            <a:srcRect/>
            <a:stretch>
              <a:fillRect/>
            </a:stretch>
          </p:blipFill>
          <p:spPr bwMode="auto">
            <a:xfrm>
              <a:off x="814707" y="980728"/>
              <a:ext cx="3662395" cy="3456384"/>
            </a:xfrm>
            <a:prstGeom prst="rect">
              <a:avLst/>
            </a:prstGeom>
            <a:noFill/>
            <a:ln w="9525">
              <a:noFill/>
              <a:miter lim="800000"/>
              <a:headEnd/>
              <a:tailEnd/>
            </a:ln>
          </p:spPr>
        </p:pic>
        <p:cxnSp>
          <p:nvCxnSpPr>
            <p:cNvPr id="21" name="Connecteur droit avec flèche 20"/>
            <p:cNvCxnSpPr/>
            <p:nvPr/>
          </p:nvCxnSpPr>
          <p:spPr>
            <a:xfrm>
              <a:off x="1763688" y="2564904"/>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a:off x="1805726" y="3453710"/>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e 23"/>
          <p:cNvGrpSpPr/>
          <p:nvPr/>
        </p:nvGrpSpPr>
        <p:grpSpPr>
          <a:xfrm>
            <a:off x="5924386" y="3717032"/>
            <a:ext cx="2952328" cy="2229316"/>
            <a:chOff x="6084168" y="4192488"/>
            <a:chExt cx="2952328" cy="2229316"/>
          </a:xfrm>
        </p:grpSpPr>
        <p:pic>
          <p:nvPicPr>
            <p:cNvPr id="59396" name="Picture 4"/>
            <p:cNvPicPr>
              <a:picLocks noChangeAspect="1" noChangeArrowheads="1"/>
            </p:cNvPicPr>
            <p:nvPr/>
          </p:nvPicPr>
          <p:blipFill>
            <a:blip r:embed="rId4" cstate="print"/>
            <a:srcRect/>
            <a:stretch>
              <a:fillRect/>
            </a:stretch>
          </p:blipFill>
          <p:spPr bwMode="auto">
            <a:xfrm>
              <a:off x="6444208" y="4192488"/>
              <a:ext cx="2057400" cy="1828800"/>
            </a:xfrm>
            <a:prstGeom prst="rect">
              <a:avLst/>
            </a:prstGeom>
            <a:noFill/>
            <a:ln w="9525">
              <a:noFill/>
              <a:miter lim="800000"/>
              <a:headEnd/>
              <a:tailEnd/>
            </a:ln>
          </p:spPr>
        </p:pic>
        <p:cxnSp>
          <p:nvCxnSpPr>
            <p:cNvPr id="16" name="Connecteur droit 15"/>
            <p:cNvCxnSpPr/>
            <p:nvPr/>
          </p:nvCxnSpPr>
          <p:spPr>
            <a:xfrm>
              <a:off x="6084168" y="5945390"/>
              <a:ext cx="295232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rot="5400000" flipV="1">
              <a:off x="7152994" y="6169776"/>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26" name="Picture 2"/>
          <p:cNvPicPr>
            <a:picLocks noChangeAspect="1" noChangeArrowheads="1"/>
          </p:cNvPicPr>
          <p:nvPr/>
        </p:nvPicPr>
        <p:blipFill>
          <a:blip r:embed="rId5" cstate="print">
            <a:lum bright="10000" contrast="10000"/>
          </a:blip>
          <a:srcRect/>
          <a:stretch>
            <a:fillRect/>
          </a:stretch>
        </p:blipFill>
        <p:spPr bwMode="auto">
          <a:xfrm>
            <a:off x="2699792" y="4716402"/>
            <a:ext cx="2545312" cy="2069590"/>
          </a:xfrm>
          <a:prstGeom prst="rect">
            <a:avLst/>
          </a:prstGeom>
          <a:noFill/>
          <a:ln w="9525">
            <a:noFill/>
            <a:miter lim="800000"/>
            <a:headEnd/>
            <a:tailEnd/>
          </a:ln>
        </p:spPr>
      </p:pic>
      <p:sp>
        <p:nvSpPr>
          <p:cNvPr id="27" name="ZoneTexte 26"/>
          <p:cNvSpPr txBox="1"/>
          <p:nvPr/>
        </p:nvSpPr>
        <p:spPr>
          <a:xfrm>
            <a:off x="467544" y="548680"/>
            <a:ext cx="2088232" cy="646331"/>
          </a:xfrm>
          <a:prstGeom prst="rect">
            <a:avLst/>
          </a:prstGeom>
          <a:noFill/>
        </p:spPr>
        <p:txBody>
          <a:bodyPr wrap="square" rtlCol="0">
            <a:spAutoFit/>
          </a:bodyPr>
          <a:lstStyle/>
          <a:p>
            <a:r>
              <a:rPr lang="fr-FR" sz="3600" dirty="0" smtClean="0"/>
              <a:t>Définition</a:t>
            </a:r>
            <a:endParaRPr lang="fr-FR" sz="36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p:cNvPicPr>
            <a:picLocks noChangeAspect="1" noChangeArrowheads="1"/>
          </p:cNvPicPr>
          <p:nvPr/>
        </p:nvPicPr>
        <p:blipFill>
          <a:blip r:embed="rId2" cstate="print"/>
          <a:srcRect/>
          <a:stretch>
            <a:fillRect/>
          </a:stretch>
        </p:blipFill>
        <p:spPr bwMode="auto">
          <a:xfrm>
            <a:off x="971600" y="1065485"/>
            <a:ext cx="3306625" cy="2867571"/>
          </a:xfrm>
          <a:prstGeom prst="rect">
            <a:avLst/>
          </a:prstGeom>
          <a:noFill/>
          <a:ln w="9525">
            <a:noFill/>
            <a:miter lim="800000"/>
            <a:headEnd/>
            <a:tailEnd/>
          </a:ln>
        </p:spPr>
      </p:pic>
      <p:pic>
        <p:nvPicPr>
          <p:cNvPr id="60421" name="Picture 5"/>
          <p:cNvPicPr>
            <a:picLocks noChangeAspect="1" noChangeArrowheads="1"/>
          </p:cNvPicPr>
          <p:nvPr/>
        </p:nvPicPr>
        <p:blipFill>
          <a:blip r:embed="rId3" cstate="print"/>
          <a:srcRect/>
          <a:stretch>
            <a:fillRect/>
          </a:stretch>
        </p:blipFill>
        <p:spPr bwMode="auto">
          <a:xfrm>
            <a:off x="5148064" y="836712"/>
            <a:ext cx="2774795" cy="3403566"/>
          </a:xfrm>
          <a:prstGeom prst="rect">
            <a:avLst/>
          </a:prstGeom>
          <a:noFill/>
          <a:ln w="9525">
            <a:noFill/>
            <a:miter lim="800000"/>
            <a:headEnd/>
            <a:tailEnd/>
          </a:ln>
        </p:spPr>
      </p:pic>
      <p:pic>
        <p:nvPicPr>
          <p:cNvPr id="60422" name="Picture 6"/>
          <p:cNvPicPr>
            <a:picLocks noChangeAspect="1" noChangeArrowheads="1"/>
          </p:cNvPicPr>
          <p:nvPr/>
        </p:nvPicPr>
        <p:blipFill>
          <a:blip r:embed="rId4" cstate="print"/>
          <a:srcRect/>
          <a:stretch>
            <a:fillRect/>
          </a:stretch>
        </p:blipFill>
        <p:spPr bwMode="auto">
          <a:xfrm>
            <a:off x="1331640" y="4293096"/>
            <a:ext cx="3043039" cy="2279342"/>
          </a:xfrm>
          <a:prstGeom prst="rect">
            <a:avLst/>
          </a:prstGeom>
          <a:noFill/>
          <a:ln w="9525">
            <a:noFill/>
            <a:miter lim="800000"/>
            <a:headEnd/>
            <a:tailEnd/>
          </a:ln>
        </p:spPr>
      </p:pic>
      <p:pic>
        <p:nvPicPr>
          <p:cNvPr id="60423" name="Picture 7"/>
          <p:cNvPicPr>
            <a:picLocks noChangeAspect="1" noChangeArrowheads="1"/>
          </p:cNvPicPr>
          <p:nvPr/>
        </p:nvPicPr>
        <p:blipFill>
          <a:blip r:embed="rId5" cstate="print"/>
          <a:srcRect/>
          <a:stretch>
            <a:fillRect/>
          </a:stretch>
        </p:blipFill>
        <p:spPr bwMode="auto">
          <a:xfrm>
            <a:off x="5652120" y="4653136"/>
            <a:ext cx="1944216" cy="1944216"/>
          </a:xfrm>
          <a:prstGeom prst="rect">
            <a:avLst/>
          </a:prstGeom>
          <a:noFill/>
          <a:ln w="9525">
            <a:noFill/>
            <a:miter lim="800000"/>
            <a:headEnd/>
            <a:tailEnd/>
          </a:ln>
        </p:spPr>
      </p:pic>
      <p:sp>
        <p:nvSpPr>
          <p:cNvPr id="6" name="ZoneTexte 5"/>
          <p:cNvSpPr txBox="1"/>
          <p:nvPr/>
        </p:nvSpPr>
        <p:spPr>
          <a:xfrm>
            <a:off x="611560" y="548680"/>
            <a:ext cx="2088232" cy="646331"/>
          </a:xfrm>
          <a:prstGeom prst="rect">
            <a:avLst/>
          </a:prstGeom>
          <a:noFill/>
        </p:spPr>
        <p:txBody>
          <a:bodyPr wrap="square" rtlCol="0">
            <a:spAutoFit/>
          </a:bodyPr>
          <a:lstStyle/>
          <a:p>
            <a:r>
              <a:rPr lang="fr-FR" sz="3600" dirty="0" smtClean="0"/>
              <a:t>Définition</a:t>
            </a:r>
            <a:endParaRPr lang="fr-FR" sz="3600" dirty="0"/>
          </a:p>
        </p:txBody>
      </p:sp>
      <p:sp>
        <p:nvSpPr>
          <p:cNvPr id="7" name="Titre 1"/>
          <p:cNvSpPr>
            <a:spLocks noGrp="1"/>
          </p:cNvSpPr>
          <p:nvPr>
            <p:ph type="title"/>
          </p:nvPr>
        </p:nvSpPr>
        <p:spPr>
          <a:xfrm>
            <a:off x="457200" y="-277518"/>
            <a:ext cx="8229600" cy="1143000"/>
          </a:xfrm>
        </p:spPr>
        <p:txBody>
          <a:bodyPr/>
          <a:lstStyle/>
          <a:p>
            <a:r>
              <a:rPr lang="fr-FR" dirty="0" smtClean="0"/>
              <a:t>Pression (exemples)</a:t>
            </a:r>
            <a:endParaRPr lang="fr-FR"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51720" y="6021288"/>
            <a:ext cx="6779096" cy="648072"/>
          </a:xfrm>
        </p:spPr>
        <p:txBody>
          <a:bodyPr>
            <a:normAutofit/>
          </a:bodyPr>
          <a:lstStyle/>
          <a:p>
            <a:r>
              <a:rPr lang="fr-FR" sz="2800" dirty="0" smtClean="0"/>
              <a:t>Injecteur pompe pour moteur diesel</a:t>
            </a:r>
            <a:endParaRPr lang="fr-FR" sz="2800" dirty="0"/>
          </a:p>
        </p:txBody>
      </p:sp>
      <p:pic>
        <p:nvPicPr>
          <p:cNvPr id="61442" name="Picture 2"/>
          <p:cNvPicPr>
            <a:picLocks noChangeAspect="1" noChangeArrowheads="1"/>
          </p:cNvPicPr>
          <p:nvPr/>
        </p:nvPicPr>
        <p:blipFill>
          <a:blip r:embed="rId2" cstate="print"/>
          <a:srcRect/>
          <a:stretch>
            <a:fillRect/>
          </a:stretch>
        </p:blipFill>
        <p:spPr bwMode="auto">
          <a:xfrm>
            <a:off x="539552" y="1412776"/>
            <a:ext cx="3912435" cy="2934326"/>
          </a:xfrm>
          <a:prstGeom prst="rect">
            <a:avLst/>
          </a:prstGeom>
          <a:noFill/>
          <a:ln w="9525">
            <a:noFill/>
            <a:miter lim="800000"/>
            <a:headEnd/>
            <a:tailEnd/>
          </a:ln>
        </p:spPr>
      </p:pic>
      <p:pic>
        <p:nvPicPr>
          <p:cNvPr id="61443" name="Picture 3"/>
          <p:cNvPicPr>
            <a:picLocks noChangeAspect="1" noChangeArrowheads="1"/>
          </p:cNvPicPr>
          <p:nvPr/>
        </p:nvPicPr>
        <p:blipFill>
          <a:blip r:embed="rId3" cstate="print"/>
          <a:srcRect/>
          <a:stretch>
            <a:fillRect/>
          </a:stretch>
        </p:blipFill>
        <p:spPr bwMode="auto">
          <a:xfrm>
            <a:off x="4716016" y="2780928"/>
            <a:ext cx="4176464" cy="3132348"/>
          </a:xfrm>
          <a:prstGeom prst="rect">
            <a:avLst/>
          </a:prstGeom>
          <a:noFill/>
          <a:ln w="9525">
            <a:noFill/>
            <a:miter lim="800000"/>
            <a:headEnd/>
            <a:tailEnd/>
          </a:ln>
        </p:spPr>
      </p:pic>
      <p:sp>
        <p:nvSpPr>
          <p:cNvPr id="5" name="ZoneTexte 4"/>
          <p:cNvSpPr txBox="1"/>
          <p:nvPr/>
        </p:nvSpPr>
        <p:spPr>
          <a:xfrm>
            <a:off x="539552" y="4869160"/>
            <a:ext cx="4176464" cy="954107"/>
          </a:xfrm>
          <a:prstGeom prst="rect">
            <a:avLst/>
          </a:prstGeom>
          <a:noFill/>
        </p:spPr>
        <p:txBody>
          <a:bodyPr wrap="square" rtlCol="0">
            <a:spAutoFit/>
          </a:bodyPr>
          <a:lstStyle/>
          <a:p>
            <a:pPr algn="ctr"/>
            <a:r>
              <a:rPr lang="fr-FR" sz="2800" dirty="0" smtClean="0"/>
              <a:t>Dispersion des gouttelettes de carburant</a:t>
            </a:r>
            <a:endParaRPr lang="fr-FR" sz="2800" dirty="0"/>
          </a:p>
        </p:txBody>
      </p:sp>
      <p:cxnSp>
        <p:nvCxnSpPr>
          <p:cNvPr id="7" name="Connecteur droit avec flèche 6"/>
          <p:cNvCxnSpPr/>
          <p:nvPr/>
        </p:nvCxnSpPr>
        <p:spPr>
          <a:xfrm>
            <a:off x="179512" y="3140968"/>
            <a:ext cx="504056" cy="10081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611560" y="548680"/>
            <a:ext cx="2088232" cy="646331"/>
          </a:xfrm>
          <a:prstGeom prst="rect">
            <a:avLst/>
          </a:prstGeom>
          <a:noFill/>
        </p:spPr>
        <p:txBody>
          <a:bodyPr wrap="square" rtlCol="0">
            <a:spAutoFit/>
          </a:bodyPr>
          <a:lstStyle/>
          <a:p>
            <a:r>
              <a:rPr lang="fr-FR" sz="3600" dirty="0" smtClean="0"/>
              <a:t>Définition</a:t>
            </a:r>
            <a:endParaRPr lang="fr-FR" sz="3600" dirty="0"/>
          </a:p>
        </p:txBody>
      </p:sp>
      <p:sp>
        <p:nvSpPr>
          <p:cNvPr id="9" name="Titre 1"/>
          <p:cNvSpPr txBox="1">
            <a:spLocks/>
          </p:cNvSpPr>
          <p:nvPr/>
        </p:nvSpPr>
        <p:spPr>
          <a:xfrm>
            <a:off x="457200" y="-27751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smtClean="0">
                <a:ln>
                  <a:noFill/>
                </a:ln>
                <a:solidFill>
                  <a:schemeClr val="tx1"/>
                </a:solidFill>
                <a:effectLst/>
                <a:uLnTx/>
                <a:uFillTx/>
                <a:latin typeface="+mj-lt"/>
                <a:ea typeface="+mj-ea"/>
                <a:cs typeface="+mj-cs"/>
              </a:rPr>
              <a:t>Pression (exemples)</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29600" cy="1143000"/>
          </a:xfrm>
        </p:spPr>
        <p:txBody>
          <a:bodyPr/>
          <a:lstStyle/>
          <a:p>
            <a:r>
              <a:rPr lang="fr-FR" dirty="0" smtClean="0"/>
              <a:t>Température</a:t>
            </a:r>
            <a:endParaRPr lang="fr-FR" dirty="0"/>
          </a:p>
        </p:txBody>
      </p:sp>
      <p:sp>
        <p:nvSpPr>
          <p:cNvPr id="4" name="ZoneTexte 3"/>
          <p:cNvSpPr txBox="1"/>
          <p:nvPr/>
        </p:nvSpPr>
        <p:spPr>
          <a:xfrm>
            <a:off x="539552" y="1977614"/>
            <a:ext cx="7704856" cy="523220"/>
          </a:xfrm>
          <a:prstGeom prst="rect">
            <a:avLst/>
          </a:prstGeom>
          <a:noFill/>
        </p:spPr>
        <p:txBody>
          <a:bodyPr wrap="square" rtlCol="0">
            <a:spAutoFit/>
          </a:bodyPr>
          <a:lstStyle/>
          <a:p>
            <a:pPr marL="342900" indent="-342900">
              <a:buAutoNum type="arabicParenR"/>
            </a:pPr>
            <a:r>
              <a:rPr lang="fr-FR" sz="2800" dirty="0" smtClean="0"/>
              <a:t>Chaleur  ≠ Température</a:t>
            </a:r>
          </a:p>
        </p:txBody>
      </p:sp>
      <p:pic>
        <p:nvPicPr>
          <p:cNvPr id="1027" name="Picture 3" descr="C:\Users\dsarmeo\AppData\Local\Microsoft\Windows\Temporary Internet Files\Content.IE5\0CTJ6EZ4\MC900279004[1].wmf"/>
          <p:cNvPicPr>
            <a:picLocks noChangeAspect="1" noChangeArrowheads="1"/>
          </p:cNvPicPr>
          <p:nvPr/>
        </p:nvPicPr>
        <p:blipFill>
          <a:blip r:embed="rId2" cstate="print"/>
          <a:srcRect/>
          <a:stretch>
            <a:fillRect/>
          </a:stretch>
        </p:blipFill>
        <p:spPr bwMode="auto">
          <a:xfrm>
            <a:off x="3491880" y="4785926"/>
            <a:ext cx="1541678" cy="1811426"/>
          </a:xfrm>
          <a:prstGeom prst="rect">
            <a:avLst/>
          </a:prstGeom>
          <a:noFill/>
        </p:spPr>
      </p:pic>
      <p:sp>
        <p:nvSpPr>
          <p:cNvPr id="7" name="Flèche vers le bas 6"/>
          <p:cNvSpPr/>
          <p:nvPr/>
        </p:nvSpPr>
        <p:spPr>
          <a:xfrm>
            <a:off x="4067944" y="3921830"/>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539552" y="2841710"/>
            <a:ext cx="8424936" cy="523220"/>
          </a:xfrm>
          <a:prstGeom prst="rect">
            <a:avLst/>
          </a:prstGeom>
          <a:noFill/>
        </p:spPr>
        <p:txBody>
          <a:bodyPr wrap="square" rtlCol="0">
            <a:spAutoFit/>
          </a:bodyPr>
          <a:lstStyle/>
          <a:p>
            <a:pPr marL="342900" indent="-342900"/>
            <a:r>
              <a:rPr lang="fr-FR" sz="2800" dirty="0" smtClean="0"/>
              <a:t>2) Température = Notion d’origine sensorielle: </a:t>
            </a:r>
            <a:r>
              <a:rPr lang="fr-FR" sz="2800" dirty="0" smtClean="0">
                <a:solidFill>
                  <a:srgbClr val="FF0000"/>
                </a:solidFill>
              </a:rPr>
              <a:t>subjective</a:t>
            </a:r>
            <a:endParaRPr lang="fr-FR" sz="2800" dirty="0">
              <a:solidFill>
                <a:srgbClr val="FF0000"/>
              </a:solidFill>
            </a:endParaRPr>
          </a:p>
        </p:txBody>
      </p:sp>
      <p:sp>
        <p:nvSpPr>
          <p:cNvPr id="11" name="ZoneTexte 10"/>
          <p:cNvSpPr txBox="1"/>
          <p:nvPr/>
        </p:nvSpPr>
        <p:spPr>
          <a:xfrm>
            <a:off x="611560" y="1124744"/>
            <a:ext cx="2088232" cy="646331"/>
          </a:xfrm>
          <a:prstGeom prst="rect">
            <a:avLst/>
          </a:prstGeom>
          <a:noFill/>
        </p:spPr>
        <p:txBody>
          <a:bodyPr wrap="square" rtlCol="0">
            <a:spAutoFit/>
          </a:bodyPr>
          <a:lstStyle/>
          <a:p>
            <a:r>
              <a:rPr lang="fr-FR" sz="3600" dirty="0" smtClean="0"/>
              <a:t>Notion</a:t>
            </a:r>
            <a:endParaRPr lang="fr-FR"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fade">
                                      <p:cBhvr>
                                        <p:cTn id="20"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315416"/>
            <a:ext cx="8229600" cy="1143000"/>
          </a:xfrm>
        </p:spPr>
        <p:txBody>
          <a:bodyPr/>
          <a:lstStyle/>
          <a:p>
            <a:r>
              <a:rPr lang="fr-FR" dirty="0" smtClean="0"/>
              <a:t>Origine de la pression</a:t>
            </a:r>
            <a:endParaRPr lang="fr-FR" dirty="0"/>
          </a:p>
        </p:txBody>
      </p:sp>
      <p:pic>
        <p:nvPicPr>
          <p:cNvPr id="62466" name="Picture 2"/>
          <p:cNvPicPr>
            <a:picLocks noChangeAspect="1" noChangeArrowheads="1"/>
          </p:cNvPicPr>
          <p:nvPr/>
        </p:nvPicPr>
        <p:blipFill>
          <a:blip r:embed="rId2" cstate="print"/>
          <a:srcRect/>
          <a:stretch>
            <a:fillRect/>
          </a:stretch>
        </p:blipFill>
        <p:spPr bwMode="auto">
          <a:xfrm>
            <a:off x="827584" y="1844824"/>
            <a:ext cx="3687861" cy="2668709"/>
          </a:xfrm>
          <a:prstGeom prst="rect">
            <a:avLst/>
          </a:prstGeom>
          <a:noFill/>
          <a:ln w="9525">
            <a:noFill/>
            <a:miter lim="800000"/>
            <a:headEnd/>
            <a:tailEnd/>
          </a:ln>
        </p:spPr>
      </p:pic>
      <p:sp>
        <p:nvSpPr>
          <p:cNvPr id="5" name="ZoneTexte 4"/>
          <p:cNvSpPr txBox="1"/>
          <p:nvPr/>
        </p:nvSpPr>
        <p:spPr>
          <a:xfrm>
            <a:off x="899592" y="4941168"/>
            <a:ext cx="3384376" cy="1077218"/>
          </a:xfrm>
          <a:prstGeom prst="rect">
            <a:avLst/>
          </a:prstGeom>
          <a:noFill/>
        </p:spPr>
        <p:txBody>
          <a:bodyPr wrap="square" rtlCol="0">
            <a:spAutoFit/>
          </a:bodyPr>
          <a:lstStyle/>
          <a:p>
            <a:pPr algn="ctr"/>
            <a:r>
              <a:rPr lang="fr-FR" sz="3200" dirty="0" smtClean="0"/>
              <a:t>Agitation moléculaire = f(T)</a:t>
            </a:r>
            <a:endParaRPr lang="fr-FR" sz="3200" dirty="0"/>
          </a:p>
        </p:txBody>
      </p:sp>
      <p:pic>
        <p:nvPicPr>
          <p:cNvPr id="62467" name="Picture 3"/>
          <p:cNvPicPr>
            <a:picLocks noChangeAspect="1" noChangeArrowheads="1"/>
          </p:cNvPicPr>
          <p:nvPr/>
        </p:nvPicPr>
        <p:blipFill>
          <a:blip r:embed="rId3" cstate="print"/>
          <a:srcRect/>
          <a:stretch>
            <a:fillRect/>
          </a:stretch>
        </p:blipFill>
        <p:spPr bwMode="auto">
          <a:xfrm>
            <a:off x="5796136" y="2132856"/>
            <a:ext cx="1656496" cy="2557339"/>
          </a:xfrm>
          <a:prstGeom prst="rect">
            <a:avLst/>
          </a:prstGeom>
          <a:noFill/>
          <a:ln w="9525">
            <a:noFill/>
            <a:miter lim="800000"/>
            <a:headEnd/>
            <a:tailEnd/>
          </a:ln>
        </p:spPr>
      </p:pic>
      <p:sp>
        <p:nvSpPr>
          <p:cNvPr id="8" name="ZoneTexte 7"/>
          <p:cNvSpPr txBox="1"/>
          <p:nvPr/>
        </p:nvSpPr>
        <p:spPr>
          <a:xfrm>
            <a:off x="5292080" y="5085184"/>
            <a:ext cx="3384376" cy="584775"/>
          </a:xfrm>
          <a:prstGeom prst="rect">
            <a:avLst/>
          </a:prstGeom>
          <a:noFill/>
        </p:spPr>
        <p:txBody>
          <a:bodyPr wrap="square" rtlCol="0">
            <a:spAutoFit/>
          </a:bodyPr>
          <a:lstStyle/>
          <a:p>
            <a:pPr algn="ctr"/>
            <a:r>
              <a:rPr lang="fr-FR" sz="3200" dirty="0" smtClean="0"/>
              <a:t>Chocs contre paroi</a:t>
            </a:r>
            <a:endParaRPr lang="fr-FR" sz="3200" dirty="0"/>
          </a:p>
        </p:txBody>
      </p:sp>
      <p:sp>
        <p:nvSpPr>
          <p:cNvPr id="7" name="ZoneTexte 6"/>
          <p:cNvSpPr txBox="1"/>
          <p:nvPr/>
        </p:nvSpPr>
        <p:spPr>
          <a:xfrm>
            <a:off x="611560" y="548680"/>
            <a:ext cx="2088232" cy="646331"/>
          </a:xfrm>
          <a:prstGeom prst="rect">
            <a:avLst/>
          </a:prstGeom>
          <a:noFill/>
        </p:spPr>
        <p:txBody>
          <a:bodyPr wrap="square" rtlCol="0">
            <a:spAutoFit/>
          </a:bodyPr>
          <a:lstStyle/>
          <a:p>
            <a:r>
              <a:rPr lang="fr-FR" sz="3600" dirty="0" smtClean="0"/>
              <a:t>Définition</a:t>
            </a:r>
            <a:endParaRPr lang="fr-FR"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normAutofit fontScale="90000"/>
          </a:bodyPr>
          <a:lstStyle/>
          <a:p>
            <a:r>
              <a:rPr lang="fr-FR" dirty="0" smtClean="0"/>
              <a:t>Loi fondamentale de l’hydrostatique</a:t>
            </a:r>
            <a:endParaRPr lang="fr-FR" dirty="0"/>
          </a:p>
        </p:txBody>
      </p:sp>
      <p:graphicFrame>
        <p:nvGraphicFramePr>
          <p:cNvPr id="63490" name="Object 2"/>
          <p:cNvGraphicFramePr>
            <a:graphicFrameLocks noChangeAspect="1"/>
          </p:cNvGraphicFramePr>
          <p:nvPr/>
        </p:nvGraphicFramePr>
        <p:xfrm>
          <a:off x="2018859" y="4581128"/>
          <a:ext cx="5217437" cy="1368152"/>
        </p:xfrm>
        <a:graphic>
          <a:graphicData uri="http://schemas.openxmlformats.org/presentationml/2006/ole">
            <mc:AlternateContent xmlns:mc="http://schemas.openxmlformats.org/markup-compatibility/2006">
              <mc:Choice xmlns:v="urn:schemas-microsoft-com:vml" Requires="v">
                <p:oleObj spid="_x0000_s63516" name="Équation" r:id="rId3" imgW="774360" imgH="203040" progId="Equation.3">
                  <p:embed/>
                </p:oleObj>
              </mc:Choice>
              <mc:Fallback>
                <p:oleObj name="Équation" r:id="rId3" imgW="774360" imgH="203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859" y="4581128"/>
                        <a:ext cx="5217437" cy="1368152"/>
                      </a:xfrm>
                      <a:prstGeom prst="rect">
                        <a:avLst/>
                      </a:prstGeom>
                      <a:solidFill>
                        <a:srgbClr val="FFCC99"/>
                      </a:solidFill>
                      <a:ln w="9525">
                        <a:solidFill>
                          <a:schemeClr val="tx1"/>
                        </a:solidFill>
                        <a:miter lim="800000"/>
                        <a:headEnd/>
                        <a:tailEnd/>
                      </a:ln>
                    </p:spPr>
                  </p:pic>
                </p:oleObj>
              </mc:Fallback>
            </mc:AlternateContent>
          </a:graphicData>
        </a:graphic>
      </p:graphicFrame>
      <p:grpSp>
        <p:nvGrpSpPr>
          <p:cNvPr id="38" name="Groupe 37"/>
          <p:cNvGrpSpPr/>
          <p:nvPr/>
        </p:nvGrpSpPr>
        <p:grpSpPr>
          <a:xfrm>
            <a:off x="3242995" y="1844824"/>
            <a:ext cx="2808312" cy="2303462"/>
            <a:chOff x="4716016" y="1844824"/>
            <a:chExt cx="2808312" cy="2303462"/>
          </a:xfrm>
        </p:grpSpPr>
        <p:sp>
          <p:nvSpPr>
            <p:cNvPr id="6" name="Rectangle 5"/>
            <p:cNvSpPr/>
            <p:nvPr/>
          </p:nvSpPr>
          <p:spPr>
            <a:xfrm>
              <a:off x="5867350" y="1969116"/>
              <a:ext cx="108012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867350" y="2421382"/>
              <a:ext cx="1080120" cy="87248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p:cNvCxnSpPr/>
            <p:nvPr/>
          </p:nvCxnSpPr>
          <p:spPr>
            <a:xfrm rot="5400000" flipH="1" flipV="1">
              <a:off x="4068738" y="2996158"/>
              <a:ext cx="2303462" cy="79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6876256" y="2213742"/>
              <a:ext cx="648072" cy="369332"/>
            </a:xfrm>
            <a:prstGeom prst="rect">
              <a:avLst/>
            </a:prstGeom>
            <a:noFill/>
          </p:spPr>
          <p:txBody>
            <a:bodyPr wrap="square" rtlCol="0">
              <a:spAutoFit/>
            </a:bodyPr>
            <a:lstStyle/>
            <a:p>
              <a:pPr algn="ctr"/>
              <a:r>
                <a:rPr lang="fr-FR" dirty="0" smtClean="0"/>
                <a:t>P</a:t>
              </a:r>
              <a:r>
                <a:rPr lang="fr-FR" baseline="-25000" dirty="0" smtClean="0"/>
                <a:t>2</a:t>
              </a:r>
              <a:endParaRPr lang="fr-FR" baseline="-25000" dirty="0"/>
            </a:p>
          </p:txBody>
        </p:sp>
        <p:sp>
          <p:nvSpPr>
            <p:cNvPr id="16" name="ZoneTexte 15"/>
            <p:cNvSpPr txBox="1"/>
            <p:nvPr/>
          </p:nvSpPr>
          <p:spPr>
            <a:xfrm>
              <a:off x="6866394" y="3067976"/>
              <a:ext cx="648072" cy="369332"/>
            </a:xfrm>
            <a:prstGeom prst="rect">
              <a:avLst/>
            </a:prstGeom>
            <a:noFill/>
          </p:spPr>
          <p:txBody>
            <a:bodyPr wrap="square" rtlCol="0">
              <a:spAutoFit/>
            </a:bodyPr>
            <a:lstStyle/>
            <a:p>
              <a:pPr algn="ctr"/>
              <a:r>
                <a:rPr lang="fr-FR" dirty="0" smtClean="0"/>
                <a:t>P</a:t>
              </a:r>
              <a:r>
                <a:rPr lang="fr-FR" baseline="-25000" dirty="0" smtClean="0"/>
                <a:t>1</a:t>
              </a:r>
              <a:endParaRPr lang="fr-FR" baseline="-25000" dirty="0"/>
            </a:p>
          </p:txBody>
        </p:sp>
        <p:cxnSp>
          <p:nvCxnSpPr>
            <p:cNvPr id="18" name="Connecteur droit 17"/>
            <p:cNvCxnSpPr/>
            <p:nvPr/>
          </p:nvCxnSpPr>
          <p:spPr>
            <a:xfrm>
              <a:off x="5112552" y="2420888"/>
              <a:ext cx="2160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5110584" y="3284984"/>
              <a:ext cx="2160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220072" y="2204864"/>
              <a:ext cx="648072" cy="369332"/>
            </a:xfrm>
            <a:prstGeom prst="rect">
              <a:avLst/>
            </a:prstGeom>
            <a:noFill/>
          </p:spPr>
          <p:txBody>
            <a:bodyPr wrap="square" rtlCol="0">
              <a:spAutoFit/>
            </a:bodyPr>
            <a:lstStyle/>
            <a:p>
              <a:pPr algn="ctr"/>
              <a:r>
                <a:rPr lang="fr-FR" dirty="0" smtClean="0"/>
                <a:t>z</a:t>
              </a:r>
              <a:r>
                <a:rPr lang="fr-FR" baseline="-25000" dirty="0" smtClean="0"/>
                <a:t>2</a:t>
              </a:r>
              <a:endParaRPr lang="fr-FR" baseline="-25000" dirty="0"/>
            </a:p>
          </p:txBody>
        </p:sp>
        <p:sp>
          <p:nvSpPr>
            <p:cNvPr id="23" name="ZoneTexte 22"/>
            <p:cNvSpPr txBox="1"/>
            <p:nvPr/>
          </p:nvSpPr>
          <p:spPr>
            <a:xfrm>
              <a:off x="5220072" y="3078822"/>
              <a:ext cx="648072" cy="369332"/>
            </a:xfrm>
            <a:prstGeom prst="rect">
              <a:avLst/>
            </a:prstGeom>
            <a:noFill/>
          </p:spPr>
          <p:txBody>
            <a:bodyPr wrap="square" rtlCol="0">
              <a:spAutoFit/>
            </a:bodyPr>
            <a:lstStyle/>
            <a:p>
              <a:pPr algn="ctr"/>
              <a:r>
                <a:rPr lang="fr-FR" dirty="0" smtClean="0"/>
                <a:t>z</a:t>
              </a:r>
              <a:r>
                <a:rPr lang="fr-FR" baseline="-25000" dirty="0" smtClean="0"/>
                <a:t>1</a:t>
              </a:r>
              <a:endParaRPr lang="fr-FR" baseline="-25000" dirty="0"/>
            </a:p>
          </p:txBody>
        </p:sp>
        <p:cxnSp>
          <p:nvCxnSpPr>
            <p:cNvPr id="26" name="Connecteur droit avec flèche 25"/>
            <p:cNvCxnSpPr/>
            <p:nvPr/>
          </p:nvCxnSpPr>
          <p:spPr>
            <a:xfrm rot="5400000">
              <a:off x="4572794" y="2852142"/>
              <a:ext cx="864096" cy="1588"/>
            </a:xfrm>
            <a:prstGeom prst="straightConnector1">
              <a:avLst/>
            </a:prstGeom>
            <a:ln w="317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36" name="ZoneTexte 35"/>
            <p:cNvSpPr txBox="1"/>
            <p:nvPr/>
          </p:nvSpPr>
          <p:spPr>
            <a:xfrm>
              <a:off x="4716016" y="2636912"/>
              <a:ext cx="288032" cy="369332"/>
            </a:xfrm>
            <a:prstGeom prst="rect">
              <a:avLst/>
            </a:prstGeom>
            <a:noFill/>
          </p:spPr>
          <p:txBody>
            <a:bodyPr wrap="square" rtlCol="0">
              <a:spAutoFit/>
            </a:bodyPr>
            <a:lstStyle/>
            <a:p>
              <a:pPr algn="ctr"/>
              <a:r>
                <a:rPr lang="fr-FR" dirty="0" smtClean="0"/>
                <a:t>h</a:t>
              </a:r>
              <a:endParaRPr lang="fr-FR" baseline="-25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fade">
                                      <p:cBhvr>
                                        <p:cTn id="7" dur="2000"/>
                                        <p:tgtEl>
                                          <p:spTgt spid="63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332656"/>
            <a:ext cx="8229600" cy="1143000"/>
          </a:xfrm>
        </p:spPr>
        <p:txBody>
          <a:bodyPr/>
          <a:lstStyle/>
          <a:p>
            <a:r>
              <a:rPr lang="fr-FR" dirty="0" smtClean="0"/>
              <a:t>Orientation de l’axe</a:t>
            </a:r>
            <a:endParaRPr lang="fr-FR" dirty="0"/>
          </a:p>
        </p:txBody>
      </p:sp>
      <p:grpSp>
        <p:nvGrpSpPr>
          <p:cNvPr id="3" name="Groupe 3"/>
          <p:cNvGrpSpPr/>
          <p:nvPr/>
        </p:nvGrpSpPr>
        <p:grpSpPr>
          <a:xfrm>
            <a:off x="3347864" y="1628800"/>
            <a:ext cx="2808312" cy="2303462"/>
            <a:chOff x="4716016" y="1844824"/>
            <a:chExt cx="2808312" cy="2303462"/>
          </a:xfrm>
        </p:grpSpPr>
        <p:sp>
          <p:nvSpPr>
            <p:cNvPr id="5" name="Rectangle 4"/>
            <p:cNvSpPr/>
            <p:nvPr/>
          </p:nvSpPr>
          <p:spPr>
            <a:xfrm>
              <a:off x="5867350" y="1969116"/>
              <a:ext cx="1080120"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867350" y="2421382"/>
              <a:ext cx="1080120" cy="87248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rot="5400000" flipH="1" flipV="1">
              <a:off x="4068738" y="2996158"/>
              <a:ext cx="2303462" cy="79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6876256" y="2213742"/>
              <a:ext cx="648072" cy="369332"/>
            </a:xfrm>
            <a:prstGeom prst="rect">
              <a:avLst/>
            </a:prstGeom>
            <a:noFill/>
          </p:spPr>
          <p:txBody>
            <a:bodyPr wrap="square" rtlCol="0">
              <a:spAutoFit/>
            </a:bodyPr>
            <a:lstStyle/>
            <a:p>
              <a:pPr algn="ctr"/>
              <a:r>
                <a:rPr lang="fr-FR" dirty="0" smtClean="0"/>
                <a:t>P</a:t>
              </a:r>
              <a:r>
                <a:rPr lang="fr-FR" baseline="-25000" dirty="0" smtClean="0"/>
                <a:t>2</a:t>
              </a:r>
              <a:endParaRPr lang="fr-FR" baseline="-25000" dirty="0"/>
            </a:p>
          </p:txBody>
        </p:sp>
        <p:sp>
          <p:nvSpPr>
            <p:cNvPr id="9" name="ZoneTexte 8"/>
            <p:cNvSpPr txBox="1"/>
            <p:nvPr/>
          </p:nvSpPr>
          <p:spPr>
            <a:xfrm>
              <a:off x="6866394" y="3067976"/>
              <a:ext cx="648072" cy="369332"/>
            </a:xfrm>
            <a:prstGeom prst="rect">
              <a:avLst/>
            </a:prstGeom>
            <a:noFill/>
          </p:spPr>
          <p:txBody>
            <a:bodyPr wrap="square" rtlCol="0">
              <a:spAutoFit/>
            </a:bodyPr>
            <a:lstStyle/>
            <a:p>
              <a:pPr algn="ctr"/>
              <a:r>
                <a:rPr lang="fr-FR" dirty="0" smtClean="0"/>
                <a:t>P</a:t>
              </a:r>
              <a:r>
                <a:rPr lang="fr-FR" baseline="-25000" dirty="0" smtClean="0"/>
                <a:t>1</a:t>
              </a:r>
              <a:endParaRPr lang="fr-FR" baseline="-25000" dirty="0"/>
            </a:p>
          </p:txBody>
        </p:sp>
        <p:cxnSp>
          <p:nvCxnSpPr>
            <p:cNvPr id="10" name="Connecteur droit 9"/>
            <p:cNvCxnSpPr/>
            <p:nvPr/>
          </p:nvCxnSpPr>
          <p:spPr>
            <a:xfrm>
              <a:off x="5112552" y="2420888"/>
              <a:ext cx="2160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5110584" y="3284984"/>
              <a:ext cx="2160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220072" y="2204864"/>
              <a:ext cx="648072" cy="369332"/>
            </a:xfrm>
            <a:prstGeom prst="rect">
              <a:avLst/>
            </a:prstGeom>
            <a:noFill/>
          </p:spPr>
          <p:txBody>
            <a:bodyPr wrap="square" rtlCol="0">
              <a:spAutoFit/>
            </a:bodyPr>
            <a:lstStyle/>
            <a:p>
              <a:pPr algn="ctr"/>
              <a:r>
                <a:rPr lang="fr-FR" dirty="0" smtClean="0"/>
                <a:t>z</a:t>
              </a:r>
              <a:r>
                <a:rPr lang="fr-FR" baseline="-25000" dirty="0" smtClean="0"/>
                <a:t>2</a:t>
              </a:r>
              <a:endParaRPr lang="fr-FR" baseline="-25000" dirty="0"/>
            </a:p>
          </p:txBody>
        </p:sp>
        <p:sp>
          <p:nvSpPr>
            <p:cNvPr id="13" name="ZoneTexte 12"/>
            <p:cNvSpPr txBox="1"/>
            <p:nvPr/>
          </p:nvSpPr>
          <p:spPr>
            <a:xfrm>
              <a:off x="5220072" y="3078822"/>
              <a:ext cx="648072" cy="369332"/>
            </a:xfrm>
            <a:prstGeom prst="rect">
              <a:avLst/>
            </a:prstGeom>
            <a:noFill/>
          </p:spPr>
          <p:txBody>
            <a:bodyPr wrap="square" rtlCol="0">
              <a:spAutoFit/>
            </a:bodyPr>
            <a:lstStyle/>
            <a:p>
              <a:pPr algn="ctr"/>
              <a:r>
                <a:rPr lang="fr-FR" dirty="0" smtClean="0"/>
                <a:t>z</a:t>
              </a:r>
              <a:r>
                <a:rPr lang="fr-FR" baseline="-25000" dirty="0" smtClean="0"/>
                <a:t>1</a:t>
              </a:r>
              <a:endParaRPr lang="fr-FR" baseline="-25000" dirty="0"/>
            </a:p>
          </p:txBody>
        </p:sp>
        <p:cxnSp>
          <p:nvCxnSpPr>
            <p:cNvPr id="14" name="Connecteur droit avec flèche 13"/>
            <p:cNvCxnSpPr/>
            <p:nvPr/>
          </p:nvCxnSpPr>
          <p:spPr>
            <a:xfrm rot="5400000">
              <a:off x="4572794" y="2852142"/>
              <a:ext cx="864096" cy="1588"/>
            </a:xfrm>
            <a:prstGeom prst="straightConnector1">
              <a:avLst/>
            </a:prstGeom>
            <a:ln w="31750">
              <a:solidFill>
                <a:schemeClr val="tx1"/>
              </a:solidFill>
              <a:headEnd type="triangle"/>
              <a:tailEnd type="non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4716016" y="2636912"/>
              <a:ext cx="288032" cy="369332"/>
            </a:xfrm>
            <a:prstGeom prst="rect">
              <a:avLst/>
            </a:prstGeom>
            <a:noFill/>
          </p:spPr>
          <p:txBody>
            <a:bodyPr wrap="square" rtlCol="0">
              <a:spAutoFit/>
            </a:bodyPr>
            <a:lstStyle/>
            <a:p>
              <a:pPr algn="ctr"/>
              <a:r>
                <a:rPr lang="fr-FR" dirty="0" smtClean="0"/>
                <a:t>h</a:t>
              </a:r>
              <a:endParaRPr lang="fr-FR" baseline="-25000" dirty="0"/>
            </a:p>
          </p:txBody>
        </p:sp>
      </p:grpSp>
      <p:graphicFrame>
        <p:nvGraphicFramePr>
          <p:cNvPr id="67586" name="Object 2"/>
          <p:cNvGraphicFramePr>
            <a:graphicFrameLocks noChangeAspect="1"/>
          </p:cNvGraphicFramePr>
          <p:nvPr/>
        </p:nvGraphicFramePr>
        <p:xfrm>
          <a:off x="179512" y="4365104"/>
          <a:ext cx="3114675" cy="563562"/>
        </p:xfrm>
        <a:graphic>
          <a:graphicData uri="http://schemas.openxmlformats.org/presentationml/2006/ole">
            <mc:AlternateContent xmlns:mc="http://schemas.openxmlformats.org/markup-compatibility/2006">
              <mc:Choice xmlns:v="urn:schemas-microsoft-com:vml" Requires="v">
                <p:oleObj spid="_x0000_s346216" name="Équation" r:id="rId3" imgW="1193760" imgH="215640" progId="Equation.3">
                  <p:embed/>
                </p:oleObj>
              </mc:Choice>
              <mc:Fallback>
                <p:oleObj name="Équation" r:id="rId3" imgW="119376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365104"/>
                        <a:ext cx="3114675" cy="563562"/>
                      </a:xfrm>
                      <a:prstGeom prst="rect">
                        <a:avLst/>
                      </a:prstGeom>
                      <a:solidFill>
                        <a:srgbClr val="FFCC99"/>
                      </a:solidFill>
                      <a:ln w="9525">
                        <a:solidFill>
                          <a:schemeClr val="tx1"/>
                        </a:solidFill>
                        <a:miter lim="800000"/>
                        <a:headEnd/>
                        <a:tailEnd/>
                      </a:ln>
                    </p:spPr>
                  </p:pic>
                </p:oleObj>
              </mc:Fallback>
            </mc:AlternateContent>
          </a:graphicData>
        </a:graphic>
      </p:graphicFrame>
      <p:sp>
        <p:nvSpPr>
          <p:cNvPr id="29" name="Flèche droite 28"/>
          <p:cNvSpPr/>
          <p:nvPr/>
        </p:nvSpPr>
        <p:spPr>
          <a:xfrm>
            <a:off x="3563888" y="4581128"/>
            <a:ext cx="504056"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46117" name="Object 2"/>
          <p:cNvGraphicFramePr>
            <a:graphicFrameLocks noChangeAspect="1"/>
          </p:cNvGraphicFramePr>
          <p:nvPr/>
        </p:nvGraphicFramePr>
        <p:xfrm>
          <a:off x="4283968" y="4365104"/>
          <a:ext cx="3081338" cy="563563"/>
        </p:xfrm>
        <a:graphic>
          <a:graphicData uri="http://schemas.openxmlformats.org/presentationml/2006/ole">
            <mc:AlternateContent xmlns:mc="http://schemas.openxmlformats.org/markup-compatibility/2006">
              <mc:Choice xmlns:v="urn:schemas-microsoft-com:vml" Requires="v">
                <p:oleObj spid="_x0000_s346217" name="Équation" r:id="rId5" imgW="1180800" imgH="215640" progId="Equation.3">
                  <p:embed/>
                </p:oleObj>
              </mc:Choice>
              <mc:Fallback>
                <p:oleObj name="Équation" r:id="rId5" imgW="1180800" imgH="21564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968" y="4365104"/>
                        <a:ext cx="3081338" cy="563563"/>
                      </a:xfrm>
                      <a:prstGeom prst="rect">
                        <a:avLst/>
                      </a:prstGeom>
                      <a:solidFill>
                        <a:srgbClr val="FFCC99"/>
                      </a:solidFill>
                      <a:ln w="9525">
                        <a:solidFill>
                          <a:schemeClr val="tx1"/>
                        </a:solidFill>
                        <a:miter lim="800000"/>
                        <a:headEnd/>
                        <a:tailEnd/>
                      </a:ln>
                    </p:spPr>
                  </p:pic>
                </p:oleObj>
              </mc:Fallback>
            </mc:AlternateContent>
          </a:graphicData>
        </a:graphic>
      </p:graphicFrame>
      <p:sp>
        <p:nvSpPr>
          <p:cNvPr id="32" name="Flèche vers le bas 31"/>
          <p:cNvSpPr/>
          <p:nvPr/>
        </p:nvSpPr>
        <p:spPr>
          <a:xfrm rot="2220000">
            <a:off x="4925198" y="5077770"/>
            <a:ext cx="144016"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46118" name="Object 2"/>
          <p:cNvGraphicFramePr>
            <a:graphicFrameLocks noChangeAspect="1"/>
          </p:cNvGraphicFramePr>
          <p:nvPr/>
        </p:nvGraphicFramePr>
        <p:xfrm>
          <a:off x="1835696" y="5805264"/>
          <a:ext cx="3313112" cy="563562"/>
        </p:xfrm>
        <a:graphic>
          <a:graphicData uri="http://schemas.openxmlformats.org/presentationml/2006/ole">
            <mc:AlternateContent xmlns:mc="http://schemas.openxmlformats.org/markup-compatibility/2006">
              <mc:Choice xmlns:v="urn:schemas-microsoft-com:vml" Requires="v">
                <p:oleObj spid="_x0000_s346218" name="Équation" r:id="rId7" imgW="1269720" imgH="215640" progId="Equation.3">
                  <p:embed/>
                </p:oleObj>
              </mc:Choice>
              <mc:Fallback>
                <p:oleObj name="Équation" r:id="rId7" imgW="1269720" imgH="21564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5805264"/>
                        <a:ext cx="3313112" cy="563562"/>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346119" name="Object 2"/>
          <p:cNvGraphicFramePr>
            <a:graphicFrameLocks noChangeAspect="1"/>
          </p:cNvGraphicFramePr>
          <p:nvPr/>
        </p:nvGraphicFramePr>
        <p:xfrm>
          <a:off x="6084168" y="5733256"/>
          <a:ext cx="2747547" cy="720750"/>
        </p:xfrm>
        <a:graphic>
          <a:graphicData uri="http://schemas.openxmlformats.org/presentationml/2006/ole">
            <mc:AlternateContent xmlns:mc="http://schemas.openxmlformats.org/markup-compatibility/2006">
              <mc:Choice xmlns:v="urn:schemas-microsoft-com:vml" Requires="v">
                <p:oleObj spid="_x0000_s346219" name="Équation" r:id="rId9" imgW="774360" imgH="203040" progId="Equation.3">
                  <p:embed/>
                </p:oleObj>
              </mc:Choice>
              <mc:Fallback>
                <p:oleObj name="Équation" r:id="rId9" imgW="774360" imgH="203040" progId="Equation.3">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4168" y="5733256"/>
                        <a:ext cx="2747547" cy="720750"/>
                      </a:xfrm>
                      <a:prstGeom prst="rect">
                        <a:avLst/>
                      </a:prstGeom>
                      <a:solidFill>
                        <a:srgbClr val="FFCC99"/>
                      </a:solidFill>
                      <a:ln w="9525">
                        <a:solidFill>
                          <a:schemeClr val="tx1"/>
                        </a:solidFill>
                        <a:miter lim="800000"/>
                        <a:headEnd/>
                        <a:tailEnd/>
                      </a:ln>
                    </p:spPr>
                  </p:pic>
                </p:oleObj>
              </mc:Fallback>
            </mc:AlternateContent>
          </a:graphicData>
        </a:graphic>
      </p:graphicFrame>
      <p:sp>
        <p:nvSpPr>
          <p:cNvPr id="35" name="Double flèche horizontale 34"/>
          <p:cNvSpPr/>
          <p:nvPr/>
        </p:nvSpPr>
        <p:spPr>
          <a:xfrm>
            <a:off x="5508104" y="6021288"/>
            <a:ext cx="360040" cy="1440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fade">
                                      <p:cBhvr>
                                        <p:cTn id="7" dur="2000"/>
                                        <p:tgtEl>
                                          <p:spTgt spid="675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6117"/>
                                        </p:tgtEl>
                                        <p:attrNameLst>
                                          <p:attrName>style.visibility</p:attrName>
                                        </p:attrNameLst>
                                      </p:cBhvr>
                                      <p:to>
                                        <p:strVal val="visible"/>
                                      </p:to>
                                    </p:set>
                                    <p:animEffect transition="in" filter="fade">
                                      <p:cBhvr>
                                        <p:cTn id="12" dur="2000"/>
                                        <p:tgtEl>
                                          <p:spTgt spid="3461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6118"/>
                                        </p:tgtEl>
                                        <p:attrNameLst>
                                          <p:attrName>style.visibility</p:attrName>
                                        </p:attrNameLst>
                                      </p:cBhvr>
                                      <p:to>
                                        <p:strVal val="visible"/>
                                      </p:to>
                                    </p:set>
                                    <p:animEffect transition="in" filter="fade">
                                      <p:cBhvr>
                                        <p:cTn id="17" dur="2000"/>
                                        <p:tgtEl>
                                          <p:spTgt spid="3461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6119"/>
                                        </p:tgtEl>
                                        <p:attrNameLst>
                                          <p:attrName>style.visibility</p:attrName>
                                        </p:attrNameLst>
                                      </p:cBhvr>
                                      <p:to>
                                        <p:strVal val="visible"/>
                                      </p:to>
                                    </p:set>
                                    <p:animEffect transition="in" filter="fade">
                                      <p:cBhvr>
                                        <p:cTn id="22" dur="2000"/>
                                        <p:tgtEl>
                                          <p:spTgt spid="346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normAutofit fontScale="90000"/>
          </a:bodyPr>
          <a:lstStyle/>
          <a:p>
            <a:r>
              <a:rPr lang="fr-FR" dirty="0" smtClean="0"/>
              <a:t>Loi fondamentale de l’hydrostatique</a:t>
            </a:r>
            <a:endParaRPr lang="fr-FR" dirty="0"/>
          </a:p>
        </p:txBody>
      </p:sp>
      <p:sp>
        <p:nvSpPr>
          <p:cNvPr id="5" name="ZoneTexte 4"/>
          <p:cNvSpPr txBox="1"/>
          <p:nvPr/>
        </p:nvSpPr>
        <p:spPr>
          <a:xfrm>
            <a:off x="1763688" y="5445224"/>
            <a:ext cx="4824536" cy="584775"/>
          </a:xfrm>
          <a:prstGeom prst="rect">
            <a:avLst/>
          </a:prstGeom>
          <a:noFill/>
        </p:spPr>
        <p:txBody>
          <a:bodyPr wrap="square" rtlCol="0">
            <a:spAutoFit/>
          </a:bodyPr>
          <a:lstStyle/>
          <a:p>
            <a:endParaRPr lang="fr-FR" sz="3200" dirty="0" smtClean="0"/>
          </a:p>
        </p:txBody>
      </p:sp>
      <p:graphicFrame>
        <p:nvGraphicFramePr>
          <p:cNvPr id="63490" name="Object 2"/>
          <p:cNvGraphicFramePr>
            <a:graphicFrameLocks noChangeAspect="1"/>
          </p:cNvGraphicFramePr>
          <p:nvPr/>
        </p:nvGraphicFramePr>
        <p:xfrm>
          <a:off x="3131840" y="1628800"/>
          <a:ext cx="3051175" cy="800100"/>
        </p:xfrm>
        <a:graphic>
          <a:graphicData uri="http://schemas.openxmlformats.org/presentationml/2006/ole">
            <mc:AlternateContent xmlns:mc="http://schemas.openxmlformats.org/markup-compatibility/2006">
              <mc:Choice xmlns:v="urn:schemas-microsoft-com:vml" Requires="v">
                <p:oleObj spid="_x0000_s68635" name="Équation" r:id="rId3" imgW="774360" imgH="203040" progId="Equation.3">
                  <p:embed/>
                </p:oleObj>
              </mc:Choice>
              <mc:Fallback>
                <p:oleObj name="Équation" r:id="rId3" imgW="774360" imgH="203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1628800"/>
                        <a:ext cx="3051175" cy="800100"/>
                      </a:xfrm>
                      <a:prstGeom prst="rect">
                        <a:avLst/>
                      </a:prstGeom>
                      <a:solidFill>
                        <a:srgbClr val="FFCC99"/>
                      </a:solidFill>
                      <a:ln w="9525">
                        <a:solidFill>
                          <a:schemeClr val="tx1"/>
                        </a:solidFill>
                        <a:miter lim="800000"/>
                        <a:headEnd/>
                        <a:tailEnd/>
                      </a:ln>
                    </p:spPr>
                  </p:pic>
                </p:oleObj>
              </mc:Fallback>
            </mc:AlternateContent>
          </a:graphicData>
        </a:graphic>
      </p:graphicFrame>
      <p:pic>
        <p:nvPicPr>
          <p:cNvPr id="24" name="Image 5" descr="hydro-1.jpg"/>
          <p:cNvPicPr>
            <a:picLocks noChangeAspect="1"/>
          </p:cNvPicPr>
          <p:nvPr/>
        </p:nvPicPr>
        <p:blipFill>
          <a:blip r:embed="rId5" cstate="print"/>
          <a:srcRect/>
          <a:stretch>
            <a:fillRect/>
          </a:stretch>
        </p:blipFill>
        <p:spPr bwMode="auto">
          <a:xfrm>
            <a:off x="2339752" y="2996952"/>
            <a:ext cx="4506913" cy="1600200"/>
          </a:xfrm>
          <a:prstGeom prst="rect">
            <a:avLst/>
          </a:prstGeom>
          <a:noFill/>
          <a:ln w="9525">
            <a:noFill/>
            <a:miter lim="800000"/>
            <a:headEnd/>
            <a:tailEnd/>
          </a:ln>
        </p:spPr>
      </p:pic>
      <p:sp>
        <p:nvSpPr>
          <p:cNvPr id="27" name="ZoneTexte 26"/>
          <p:cNvSpPr txBox="1"/>
          <p:nvPr/>
        </p:nvSpPr>
        <p:spPr>
          <a:xfrm>
            <a:off x="0" y="4941168"/>
            <a:ext cx="3456384" cy="954107"/>
          </a:xfrm>
          <a:prstGeom prst="rect">
            <a:avLst/>
          </a:prstGeom>
          <a:noFill/>
        </p:spPr>
        <p:txBody>
          <a:bodyPr wrap="square" rtlCol="0">
            <a:spAutoFit/>
          </a:bodyPr>
          <a:lstStyle/>
          <a:p>
            <a:pPr algn="ctr"/>
            <a:r>
              <a:rPr lang="fr-FR" sz="2800" dirty="0" smtClean="0"/>
              <a:t>Surface horizontale  </a:t>
            </a:r>
          </a:p>
          <a:p>
            <a:pPr algn="ctr"/>
            <a:r>
              <a:rPr lang="fr-FR" sz="2800" dirty="0" smtClean="0"/>
              <a:t>= surface isobare</a:t>
            </a:r>
            <a:endParaRPr lang="fr-FR" sz="2800" dirty="0"/>
          </a:p>
        </p:txBody>
      </p:sp>
      <p:sp>
        <p:nvSpPr>
          <p:cNvPr id="30" name="ZoneTexte 29"/>
          <p:cNvSpPr txBox="1"/>
          <p:nvPr/>
        </p:nvSpPr>
        <p:spPr>
          <a:xfrm>
            <a:off x="4283968" y="4869160"/>
            <a:ext cx="4968552" cy="1241365"/>
          </a:xfrm>
          <a:prstGeom prst="rect">
            <a:avLst/>
          </a:prstGeom>
          <a:noFill/>
        </p:spPr>
        <p:txBody>
          <a:bodyPr wrap="square" rtlCol="0">
            <a:spAutoFit/>
          </a:bodyPr>
          <a:lstStyle/>
          <a:p>
            <a:pPr algn="ctr"/>
            <a:r>
              <a:rPr lang="fr-FR" sz="2800" dirty="0" smtClean="0"/>
              <a:t>P</a:t>
            </a:r>
            <a:r>
              <a:rPr lang="fr-FR" sz="2800" baseline="-25000" dirty="0" smtClean="0"/>
              <a:t>1 </a:t>
            </a:r>
            <a:r>
              <a:rPr lang="fr-FR" sz="2800" dirty="0" smtClean="0"/>
              <a:t>= P</a:t>
            </a:r>
            <a:r>
              <a:rPr lang="fr-FR" sz="2800" baseline="-25000" dirty="0" smtClean="0"/>
              <a:t>2</a:t>
            </a:r>
            <a:r>
              <a:rPr lang="fr-FR" sz="2800" dirty="0" smtClean="0"/>
              <a:t> = P</a:t>
            </a:r>
            <a:r>
              <a:rPr lang="fr-FR" sz="2800" baseline="-25000" dirty="0" smtClean="0"/>
              <a:t>3</a:t>
            </a:r>
            <a:r>
              <a:rPr lang="fr-FR" sz="2800" dirty="0" smtClean="0"/>
              <a:t> = P</a:t>
            </a:r>
            <a:r>
              <a:rPr lang="fr-FR" sz="2800" baseline="-25000" dirty="0" smtClean="0"/>
              <a:t>4</a:t>
            </a:r>
          </a:p>
          <a:p>
            <a:pPr algn="ctr"/>
            <a:r>
              <a:rPr lang="fr-FR" sz="2800" dirty="0" smtClean="0"/>
              <a:t>f(hauteur liquide uniquement)</a:t>
            </a:r>
          </a:p>
          <a:p>
            <a:pPr algn="ctr"/>
            <a:endParaRPr lang="fr-FR" sz="2800" baseline="-25000" dirty="0"/>
          </a:p>
        </p:txBody>
      </p:sp>
      <p:grpSp>
        <p:nvGrpSpPr>
          <p:cNvPr id="18" name="Groupe 17"/>
          <p:cNvGrpSpPr/>
          <p:nvPr/>
        </p:nvGrpSpPr>
        <p:grpSpPr>
          <a:xfrm>
            <a:off x="3064024" y="3136776"/>
            <a:ext cx="1138056" cy="646331"/>
            <a:chOff x="3064024" y="3136776"/>
            <a:chExt cx="1138056" cy="646331"/>
          </a:xfrm>
        </p:grpSpPr>
        <p:grpSp>
          <p:nvGrpSpPr>
            <p:cNvPr id="11" name="Groupe 10"/>
            <p:cNvGrpSpPr/>
            <p:nvPr/>
          </p:nvGrpSpPr>
          <p:grpSpPr>
            <a:xfrm>
              <a:off x="3064024" y="3140968"/>
              <a:ext cx="432048" cy="446906"/>
              <a:chOff x="3064024" y="3140968"/>
              <a:chExt cx="432048" cy="446906"/>
            </a:xfrm>
          </p:grpSpPr>
          <p:sp>
            <p:nvSpPr>
              <p:cNvPr id="8" name="ZoneTexte 7"/>
              <p:cNvSpPr txBox="1"/>
              <p:nvPr/>
            </p:nvSpPr>
            <p:spPr>
              <a:xfrm>
                <a:off x="3064024" y="3140968"/>
                <a:ext cx="432048" cy="369332"/>
              </a:xfrm>
              <a:prstGeom prst="rect">
                <a:avLst/>
              </a:prstGeom>
              <a:noFill/>
            </p:spPr>
            <p:txBody>
              <a:bodyPr wrap="square" rtlCol="0">
                <a:spAutoFit/>
              </a:bodyPr>
              <a:lstStyle/>
              <a:p>
                <a:r>
                  <a:rPr lang="fr-FR" dirty="0" smtClean="0"/>
                  <a:t>1’</a:t>
                </a:r>
                <a:endParaRPr lang="fr-FR" dirty="0"/>
              </a:p>
            </p:txBody>
          </p:sp>
          <p:sp>
            <p:nvSpPr>
              <p:cNvPr id="10" name="Multiplier 9"/>
              <p:cNvSpPr/>
              <p:nvPr/>
            </p:nvSpPr>
            <p:spPr>
              <a:xfrm>
                <a:off x="3117554" y="3395853"/>
                <a:ext cx="206881" cy="192021"/>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p:cNvGrpSpPr/>
            <p:nvPr/>
          </p:nvGrpSpPr>
          <p:grpSpPr>
            <a:xfrm>
              <a:off x="3347864" y="3140968"/>
              <a:ext cx="432048" cy="446906"/>
              <a:chOff x="3064024" y="3140968"/>
              <a:chExt cx="432048" cy="446906"/>
            </a:xfrm>
          </p:grpSpPr>
          <p:sp>
            <p:nvSpPr>
              <p:cNvPr id="13" name="ZoneTexte 12"/>
              <p:cNvSpPr txBox="1"/>
              <p:nvPr/>
            </p:nvSpPr>
            <p:spPr>
              <a:xfrm>
                <a:off x="3064024" y="3140968"/>
                <a:ext cx="432048" cy="369332"/>
              </a:xfrm>
              <a:prstGeom prst="rect">
                <a:avLst/>
              </a:prstGeom>
              <a:noFill/>
            </p:spPr>
            <p:txBody>
              <a:bodyPr wrap="square" rtlCol="0">
                <a:spAutoFit/>
              </a:bodyPr>
              <a:lstStyle/>
              <a:p>
                <a:r>
                  <a:rPr lang="fr-FR" dirty="0" smtClean="0"/>
                  <a:t>1’’</a:t>
                </a:r>
                <a:endParaRPr lang="fr-FR" dirty="0"/>
              </a:p>
            </p:txBody>
          </p:sp>
          <p:sp>
            <p:nvSpPr>
              <p:cNvPr id="14" name="Multiplier 13"/>
              <p:cNvSpPr/>
              <p:nvPr/>
            </p:nvSpPr>
            <p:spPr>
              <a:xfrm>
                <a:off x="3117554" y="3395853"/>
                <a:ext cx="206881" cy="192021"/>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a:off x="3611732" y="3136776"/>
              <a:ext cx="590348" cy="646331"/>
              <a:chOff x="3066372" y="3140968"/>
              <a:chExt cx="442761" cy="646331"/>
            </a:xfrm>
          </p:grpSpPr>
          <p:sp>
            <p:nvSpPr>
              <p:cNvPr id="16" name="ZoneTexte 15"/>
              <p:cNvSpPr txBox="1"/>
              <p:nvPr/>
            </p:nvSpPr>
            <p:spPr>
              <a:xfrm>
                <a:off x="3077085" y="3140968"/>
                <a:ext cx="432048" cy="646331"/>
              </a:xfrm>
              <a:prstGeom prst="rect">
                <a:avLst/>
              </a:prstGeom>
              <a:noFill/>
            </p:spPr>
            <p:txBody>
              <a:bodyPr wrap="square" rtlCol="0">
                <a:spAutoFit/>
              </a:bodyPr>
              <a:lstStyle/>
              <a:p>
                <a:r>
                  <a:rPr lang="fr-FR" dirty="0" smtClean="0"/>
                  <a:t>1’’’</a:t>
                </a:r>
                <a:endParaRPr lang="fr-FR" dirty="0"/>
              </a:p>
            </p:txBody>
          </p:sp>
          <p:sp>
            <p:nvSpPr>
              <p:cNvPr id="17" name="Multiplier 16"/>
              <p:cNvSpPr/>
              <p:nvPr/>
            </p:nvSpPr>
            <p:spPr>
              <a:xfrm>
                <a:off x="3066372" y="3395853"/>
                <a:ext cx="206881" cy="192021"/>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normAutofit fontScale="90000"/>
          </a:bodyPr>
          <a:lstStyle/>
          <a:p>
            <a:r>
              <a:rPr lang="fr-FR" dirty="0" smtClean="0"/>
              <a:t>Loi fondamentale de l’hydrostatique</a:t>
            </a:r>
            <a:endParaRPr lang="fr-FR" dirty="0"/>
          </a:p>
        </p:txBody>
      </p:sp>
      <p:sp>
        <p:nvSpPr>
          <p:cNvPr id="5" name="ZoneTexte 4"/>
          <p:cNvSpPr txBox="1"/>
          <p:nvPr/>
        </p:nvSpPr>
        <p:spPr>
          <a:xfrm>
            <a:off x="1763688" y="5445224"/>
            <a:ext cx="4824536" cy="584775"/>
          </a:xfrm>
          <a:prstGeom prst="rect">
            <a:avLst/>
          </a:prstGeom>
          <a:noFill/>
        </p:spPr>
        <p:txBody>
          <a:bodyPr wrap="square" rtlCol="0">
            <a:spAutoFit/>
          </a:bodyPr>
          <a:lstStyle/>
          <a:p>
            <a:endParaRPr lang="fr-FR" sz="3200" dirty="0" smtClean="0"/>
          </a:p>
        </p:txBody>
      </p:sp>
      <p:graphicFrame>
        <p:nvGraphicFramePr>
          <p:cNvPr id="63490" name="Object 2"/>
          <p:cNvGraphicFramePr>
            <a:graphicFrameLocks noChangeAspect="1"/>
          </p:cNvGraphicFramePr>
          <p:nvPr/>
        </p:nvGraphicFramePr>
        <p:xfrm>
          <a:off x="3131840" y="1628800"/>
          <a:ext cx="3051175" cy="800100"/>
        </p:xfrm>
        <a:graphic>
          <a:graphicData uri="http://schemas.openxmlformats.org/presentationml/2006/ole">
            <mc:AlternateContent xmlns:mc="http://schemas.openxmlformats.org/markup-compatibility/2006">
              <mc:Choice xmlns:v="urn:schemas-microsoft-com:vml" Requires="v">
                <p:oleObj spid="_x0000_s69734" name="Équation" r:id="rId3" imgW="774360" imgH="203040" progId="Equation.3">
                  <p:embed/>
                </p:oleObj>
              </mc:Choice>
              <mc:Fallback>
                <p:oleObj name="Équation" r:id="rId3" imgW="774360" imgH="203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1628800"/>
                        <a:ext cx="3051175" cy="800100"/>
                      </a:xfrm>
                      <a:prstGeom prst="rect">
                        <a:avLst/>
                      </a:prstGeom>
                      <a:solidFill>
                        <a:srgbClr val="FFCC99"/>
                      </a:solidFill>
                      <a:ln w="9525">
                        <a:solidFill>
                          <a:schemeClr val="tx1"/>
                        </a:solidFill>
                        <a:miter lim="800000"/>
                        <a:headEnd/>
                        <a:tailEnd/>
                      </a:ln>
                    </p:spPr>
                  </p:pic>
                </p:oleObj>
              </mc:Fallback>
            </mc:AlternateContent>
          </a:graphicData>
        </a:graphic>
      </p:graphicFrame>
      <p:grpSp>
        <p:nvGrpSpPr>
          <p:cNvPr id="33" name="Groupe 32"/>
          <p:cNvGrpSpPr/>
          <p:nvPr/>
        </p:nvGrpSpPr>
        <p:grpSpPr>
          <a:xfrm>
            <a:off x="2344360" y="3068960"/>
            <a:ext cx="2947708" cy="2880320"/>
            <a:chOff x="2233563" y="3068960"/>
            <a:chExt cx="2051993" cy="2160240"/>
          </a:xfrm>
        </p:grpSpPr>
        <p:cxnSp>
          <p:nvCxnSpPr>
            <p:cNvPr id="10" name="Connecteur droit avec flèche 9"/>
            <p:cNvCxnSpPr/>
            <p:nvPr/>
          </p:nvCxnSpPr>
          <p:spPr>
            <a:xfrm rot="5400000">
              <a:off x="3852714" y="3860254"/>
              <a:ext cx="864096" cy="1588"/>
            </a:xfrm>
            <a:prstGeom prst="straightConnector1">
              <a:avLst/>
            </a:prstGeom>
            <a:ln w="317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11" name="ZoneTexte 10"/>
            <p:cNvSpPr txBox="1"/>
            <p:nvPr/>
          </p:nvSpPr>
          <p:spPr>
            <a:xfrm>
              <a:off x="3995936" y="3645024"/>
              <a:ext cx="288032" cy="369332"/>
            </a:xfrm>
            <a:prstGeom prst="rect">
              <a:avLst/>
            </a:prstGeom>
            <a:noFill/>
          </p:spPr>
          <p:txBody>
            <a:bodyPr wrap="square" rtlCol="0">
              <a:spAutoFit/>
            </a:bodyPr>
            <a:lstStyle/>
            <a:p>
              <a:pPr algn="ctr"/>
              <a:r>
                <a:rPr lang="fr-FR" dirty="0" smtClean="0"/>
                <a:t>h</a:t>
              </a:r>
              <a:endParaRPr lang="fr-FR" baseline="-25000" dirty="0"/>
            </a:p>
          </p:txBody>
        </p:sp>
        <p:cxnSp>
          <p:nvCxnSpPr>
            <p:cNvPr id="14" name="Connecteur droit avec flèche 13"/>
            <p:cNvCxnSpPr/>
            <p:nvPr/>
          </p:nvCxnSpPr>
          <p:spPr>
            <a:xfrm rot="5400000">
              <a:off x="1600448" y="4292302"/>
              <a:ext cx="1728192" cy="1588"/>
            </a:xfrm>
            <a:prstGeom prst="straightConnector1">
              <a:avLst/>
            </a:prstGeom>
            <a:ln w="317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2233563" y="4005064"/>
              <a:ext cx="288032" cy="369332"/>
            </a:xfrm>
            <a:prstGeom prst="rect">
              <a:avLst/>
            </a:prstGeom>
            <a:noFill/>
          </p:spPr>
          <p:txBody>
            <a:bodyPr wrap="square" rtlCol="0">
              <a:spAutoFit/>
            </a:bodyPr>
            <a:lstStyle/>
            <a:p>
              <a:pPr algn="ctr"/>
              <a:r>
                <a:rPr lang="fr-FR" dirty="0" smtClean="0"/>
                <a:t>H</a:t>
              </a:r>
              <a:endParaRPr lang="fr-FR" baseline="-25000" dirty="0"/>
            </a:p>
          </p:txBody>
        </p:sp>
        <p:grpSp>
          <p:nvGrpSpPr>
            <p:cNvPr id="17" name="Groupe 16"/>
            <p:cNvGrpSpPr/>
            <p:nvPr/>
          </p:nvGrpSpPr>
          <p:grpSpPr>
            <a:xfrm>
              <a:off x="2555776" y="3140968"/>
              <a:ext cx="1368152" cy="2016224"/>
              <a:chOff x="2555776" y="3140968"/>
              <a:chExt cx="1368152" cy="2016224"/>
            </a:xfrm>
          </p:grpSpPr>
          <p:sp>
            <p:nvSpPr>
              <p:cNvPr id="8" name="Rectangle 7"/>
              <p:cNvSpPr/>
              <p:nvPr/>
            </p:nvSpPr>
            <p:spPr>
              <a:xfrm>
                <a:off x="2555776" y="3429000"/>
                <a:ext cx="1368152" cy="17281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p:nvCxnSpPr>
            <p:spPr>
              <a:xfrm rot="5400000">
                <a:off x="2375756" y="3320988"/>
                <a:ext cx="3600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rot="5400000">
                <a:off x="3743907" y="3320988"/>
                <a:ext cx="3600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e 22"/>
            <p:cNvGrpSpPr/>
            <p:nvPr/>
          </p:nvGrpSpPr>
          <p:grpSpPr>
            <a:xfrm>
              <a:off x="2699792" y="3068960"/>
              <a:ext cx="288032" cy="432048"/>
              <a:chOff x="2699792" y="3068960"/>
              <a:chExt cx="288032" cy="432048"/>
            </a:xfrm>
          </p:grpSpPr>
          <p:sp>
            <p:nvSpPr>
              <p:cNvPr id="21" name="ZoneTexte 20"/>
              <p:cNvSpPr txBox="1"/>
              <p:nvPr/>
            </p:nvSpPr>
            <p:spPr>
              <a:xfrm>
                <a:off x="2699792" y="3068960"/>
                <a:ext cx="288032" cy="369332"/>
              </a:xfrm>
              <a:prstGeom prst="rect">
                <a:avLst/>
              </a:prstGeom>
              <a:noFill/>
            </p:spPr>
            <p:txBody>
              <a:bodyPr wrap="square" rtlCol="0">
                <a:spAutoFit/>
              </a:bodyPr>
              <a:lstStyle/>
              <a:p>
                <a:pPr algn="ctr"/>
                <a:r>
                  <a:rPr lang="fr-FR" dirty="0" smtClean="0"/>
                  <a:t>0</a:t>
                </a:r>
                <a:endParaRPr lang="fr-FR" baseline="-25000" dirty="0"/>
              </a:p>
            </p:txBody>
          </p:sp>
          <p:sp>
            <p:nvSpPr>
              <p:cNvPr id="22" name="Multiplier 21"/>
              <p:cNvSpPr/>
              <p:nvPr/>
            </p:nvSpPr>
            <p:spPr>
              <a:xfrm>
                <a:off x="2771800" y="3356992"/>
                <a:ext cx="144016" cy="14401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24"/>
            <p:cNvGrpSpPr/>
            <p:nvPr/>
          </p:nvGrpSpPr>
          <p:grpSpPr>
            <a:xfrm>
              <a:off x="2852192" y="3861048"/>
              <a:ext cx="288032" cy="432048"/>
              <a:chOff x="2699792" y="3068960"/>
              <a:chExt cx="288032" cy="432048"/>
            </a:xfrm>
          </p:grpSpPr>
          <p:sp>
            <p:nvSpPr>
              <p:cNvPr id="26" name="ZoneTexte 25"/>
              <p:cNvSpPr txBox="1"/>
              <p:nvPr/>
            </p:nvSpPr>
            <p:spPr>
              <a:xfrm>
                <a:off x="2699792" y="3068960"/>
                <a:ext cx="288032" cy="369332"/>
              </a:xfrm>
              <a:prstGeom prst="rect">
                <a:avLst/>
              </a:prstGeom>
              <a:noFill/>
            </p:spPr>
            <p:txBody>
              <a:bodyPr wrap="square" rtlCol="0">
                <a:spAutoFit/>
              </a:bodyPr>
              <a:lstStyle/>
              <a:p>
                <a:pPr algn="ctr"/>
                <a:r>
                  <a:rPr lang="fr-FR" dirty="0" smtClean="0"/>
                  <a:t>1</a:t>
                </a:r>
                <a:endParaRPr lang="fr-FR" baseline="-25000" dirty="0"/>
              </a:p>
            </p:txBody>
          </p:sp>
          <p:sp>
            <p:nvSpPr>
              <p:cNvPr id="28" name="Multiplier 27"/>
              <p:cNvSpPr/>
              <p:nvPr/>
            </p:nvSpPr>
            <p:spPr>
              <a:xfrm>
                <a:off x="2771800" y="3356992"/>
                <a:ext cx="144016" cy="14401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p:cNvGrpSpPr/>
            <p:nvPr/>
          </p:nvGrpSpPr>
          <p:grpSpPr>
            <a:xfrm>
              <a:off x="3004592" y="4797152"/>
              <a:ext cx="288032" cy="432048"/>
              <a:chOff x="2699792" y="3068960"/>
              <a:chExt cx="288032" cy="432048"/>
            </a:xfrm>
          </p:grpSpPr>
          <p:sp>
            <p:nvSpPr>
              <p:cNvPr id="31" name="ZoneTexte 30"/>
              <p:cNvSpPr txBox="1"/>
              <p:nvPr/>
            </p:nvSpPr>
            <p:spPr>
              <a:xfrm>
                <a:off x="2699792" y="3068960"/>
                <a:ext cx="288032" cy="369332"/>
              </a:xfrm>
              <a:prstGeom prst="rect">
                <a:avLst/>
              </a:prstGeom>
              <a:noFill/>
            </p:spPr>
            <p:txBody>
              <a:bodyPr wrap="square" rtlCol="0">
                <a:spAutoFit/>
              </a:bodyPr>
              <a:lstStyle/>
              <a:p>
                <a:pPr algn="ctr"/>
                <a:r>
                  <a:rPr lang="fr-FR" dirty="0" smtClean="0"/>
                  <a:t>2</a:t>
                </a:r>
                <a:endParaRPr lang="fr-FR" baseline="-25000" dirty="0"/>
              </a:p>
            </p:txBody>
          </p:sp>
          <p:sp>
            <p:nvSpPr>
              <p:cNvPr id="32" name="Multiplier 31"/>
              <p:cNvSpPr/>
              <p:nvPr/>
            </p:nvSpPr>
            <p:spPr>
              <a:xfrm>
                <a:off x="2771800" y="3356992"/>
                <a:ext cx="144016" cy="14401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aphicFrame>
        <p:nvGraphicFramePr>
          <p:cNvPr id="69635" name="Object 2"/>
          <p:cNvGraphicFramePr>
            <a:graphicFrameLocks noChangeAspect="1"/>
          </p:cNvGraphicFramePr>
          <p:nvPr/>
        </p:nvGraphicFramePr>
        <p:xfrm>
          <a:off x="106746" y="5203031"/>
          <a:ext cx="2449512" cy="530225"/>
        </p:xfrm>
        <a:graphic>
          <a:graphicData uri="http://schemas.openxmlformats.org/presentationml/2006/ole">
            <mc:AlternateContent xmlns:mc="http://schemas.openxmlformats.org/markup-compatibility/2006">
              <mc:Choice xmlns:v="urn:schemas-microsoft-com:vml" Requires="v">
                <p:oleObj spid="_x0000_s69735" name="Équation" r:id="rId5" imgW="939600" imgH="203040" progId="Equation.3">
                  <p:embed/>
                </p:oleObj>
              </mc:Choice>
              <mc:Fallback>
                <p:oleObj name="Équation" r:id="rId5" imgW="939600" imgH="203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746" y="5203031"/>
                        <a:ext cx="2449512" cy="530225"/>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69636" name="Object 2"/>
          <p:cNvGraphicFramePr>
            <a:graphicFrameLocks noChangeAspect="1"/>
          </p:cNvGraphicFramePr>
          <p:nvPr/>
        </p:nvGraphicFramePr>
        <p:xfrm>
          <a:off x="5652120" y="4005064"/>
          <a:ext cx="2251075" cy="530225"/>
        </p:xfrm>
        <a:graphic>
          <a:graphicData uri="http://schemas.openxmlformats.org/presentationml/2006/ole">
            <mc:AlternateContent xmlns:mc="http://schemas.openxmlformats.org/markup-compatibility/2006">
              <mc:Choice xmlns:v="urn:schemas-microsoft-com:vml" Requires="v">
                <p:oleObj spid="_x0000_s69736" name="Équation" r:id="rId7" imgW="863280" imgH="203040" progId="Equation.3">
                  <p:embed/>
                </p:oleObj>
              </mc:Choice>
              <mc:Fallback>
                <p:oleObj name="Équation" r:id="rId7" imgW="863280" imgH="2030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2120" y="4005064"/>
                        <a:ext cx="2251075" cy="530225"/>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69637" name="Object 2"/>
          <p:cNvGraphicFramePr>
            <a:graphicFrameLocks noChangeAspect="1"/>
          </p:cNvGraphicFramePr>
          <p:nvPr/>
        </p:nvGraphicFramePr>
        <p:xfrm>
          <a:off x="5398268" y="5229200"/>
          <a:ext cx="3278188" cy="530225"/>
        </p:xfrm>
        <a:graphic>
          <a:graphicData uri="http://schemas.openxmlformats.org/presentationml/2006/ole">
            <mc:AlternateContent xmlns:mc="http://schemas.openxmlformats.org/markup-compatibility/2006">
              <mc:Choice xmlns:v="urn:schemas-microsoft-com:vml" Requires="v">
                <p:oleObj spid="_x0000_s69737" name="Équation" r:id="rId9" imgW="1257120" imgH="203040" progId="Equation.3">
                  <p:embed/>
                </p:oleObj>
              </mc:Choice>
              <mc:Fallback>
                <p:oleObj name="Équation" r:id="rId9" imgW="1257120" imgH="2030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8268" y="5229200"/>
                        <a:ext cx="3278188" cy="530225"/>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fade">
                                      <p:cBhvr>
                                        <p:cTn id="7" dur="2000"/>
                                        <p:tgtEl>
                                          <p:spTgt spid="63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635"/>
                                        </p:tgtEl>
                                        <p:attrNameLst>
                                          <p:attrName>style.visibility</p:attrName>
                                        </p:attrNameLst>
                                      </p:cBhvr>
                                      <p:to>
                                        <p:strVal val="visible"/>
                                      </p:to>
                                    </p:set>
                                    <p:animEffect transition="in" filter="fade">
                                      <p:cBhvr>
                                        <p:cTn id="12" dur="2000"/>
                                        <p:tgtEl>
                                          <p:spTgt spid="696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636"/>
                                        </p:tgtEl>
                                        <p:attrNameLst>
                                          <p:attrName>style.visibility</p:attrName>
                                        </p:attrNameLst>
                                      </p:cBhvr>
                                      <p:to>
                                        <p:strVal val="visible"/>
                                      </p:to>
                                    </p:set>
                                    <p:animEffect transition="in" filter="fade">
                                      <p:cBhvr>
                                        <p:cTn id="17" dur="2000"/>
                                        <p:tgtEl>
                                          <p:spTgt spid="696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637"/>
                                        </p:tgtEl>
                                        <p:attrNameLst>
                                          <p:attrName>style.visibility</p:attrName>
                                        </p:attrNameLst>
                                      </p:cBhvr>
                                      <p:to>
                                        <p:strVal val="visible"/>
                                      </p:to>
                                    </p:set>
                                    <p:animEffect transition="in" filter="fade">
                                      <p:cBhvr>
                                        <p:cTn id="22" dur="2000"/>
                                        <p:tgtEl>
                                          <p:spTgt spid="69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822191"/>
            <a:ext cx="8712968" cy="2246769"/>
          </a:xfrm>
          <a:prstGeom prst="rect">
            <a:avLst/>
          </a:prstGeom>
        </p:spPr>
        <p:txBody>
          <a:bodyPr wrap="square">
            <a:spAutoFit/>
          </a:bodyPr>
          <a:lstStyle/>
          <a:p>
            <a:pPr algn="ctr"/>
            <a:r>
              <a:rPr lang="fr-FR" sz="2400" dirty="0" smtClean="0"/>
              <a:t>« </a:t>
            </a:r>
            <a:r>
              <a:rPr lang="fr-FR" sz="2800" i="1" dirty="0" smtClean="0"/>
              <a:t>Dans un liquide en équilibre de masse volumique uniforme, la différence des pressions en deux points est égale au poids de la colonne de liquide ayant pour section l'unité de surface et pour hauteur la différence de niveau des deux points </a:t>
            </a:r>
            <a:r>
              <a:rPr lang="fr-FR" sz="2400" dirty="0" smtClean="0"/>
              <a:t>» </a:t>
            </a:r>
            <a:r>
              <a:rPr lang="fr-FR" sz="2800" dirty="0" smtClean="0"/>
              <a:t>Théorème de PASCAL</a:t>
            </a:r>
            <a:endParaRPr lang="fr-FR" sz="2800" dirty="0"/>
          </a:p>
        </p:txBody>
      </p:sp>
      <p:sp>
        <p:nvSpPr>
          <p:cNvPr id="7" name="Rectangle à coins arrondis 6"/>
          <p:cNvSpPr/>
          <p:nvPr/>
        </p:nvSpPr>
        <p:spPr>
          <a:xfrm>
            <a:off x="359024" y="764704"/>
            <a:ext cx="8784976" cy="2520280"/>
          </a:xfrm>
          <a:prstGeom prst="wedgeRoundRectCallout">
            <a:avLst>
              <a:gd name="adj1" fmla="val -4058"/>
              <a:gd name="adj2" fmla="val 763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4427984" y="6165304"/>
            <a:ext cx="1440160" cy="461665"/>
          </a:xfrm>
          <a:prstGeom prst="rect">
            <a:avLst/>
          </a:prstGeom>
          <a:noFill/>
        </p:spPr>
        <p:txBody>
          <a:bodyPr wrap="square" rtlCol="0">
            <a:spAutoFit/>
          </a:bodyPr>
          <a:lstStyle/>
          <a:p>
            <a:pPr algn="ctr"/>
            <a:r>
              <a:rPr lang="fr-FR" sz="2400" dirty="0" smtClean="0"/>
              <a:t>B.PASCAL</a:t>
            </a:r>
            <a:endParaRPr lang="fr-FR" sz="2400" dirty="0"/>
          </a:p>
        </p:txBody>
      </p:sp>
      <p:pic>
        <p:nvPicPr>
          <p:cNvPr id="12" name="Picture 2"/>
          <p:cNvPicPr>
            <a:picLocks noChangeAspect="1" noChangeArrowheads="1"/>
          </p:cNvPicPr>
          <p:nvPr/>
        </p:nvPicPr>
        <p:blipFill>
          <a:blip r:embed="rId3" cstate="print"/>
          <a:srcRect/>
          <a:stretch>
            <a:fillRect/>
          </a:stretch>
        </p:blipFill>
        <p:spPr bwMode="auto">
          <a:xfrm>
            <a:off x="944390" y="3111558"/>
            <a:ext cx="1510502" cy="3456384"/>
          </a:xfrm>
          <a:prstGeom prst="rect">
            <a:avLst/>
          </a:prstGeom>
          <a:noFill/>
          <a:ln w="9525">
            <a:noFill/>
            <a:miter lim="800000"/>
            <a:headEnd/>
            <a:tailEnd/>
          </a:ln>
        </p:spPr>
      </p:pic>
      <p:pic>
        <p:nvPicPr>
          <p:cNvPr id="10" name="Picture 3"/>
          <p:cNvPicPr>
            <a:picLocks noChangeAspect="1" noChangeArrowheads="1"/>
          </p:cNvPicPr>
          <p:nvPr/>
        </p:nvPicPr>
        <p:blipFill>
          <a:blip r:embed="rId4" cstate="print"/>
          <a:srcRect/>
          <a:stretch>
            <a:fillRect/>
          </a:stretch>
        </p:blipFill>
        <p:spPr bwMode="auto">
          <a:xfrm>
            <a:off x="4355976" y="4149080"/>
            <a:ext cx="1676400" cy="1990725"/>
          </a:xfrm>
          <a:prstGeom prst="rect">
            <a:avLst/>
          </a:prstGeom>
          <a:noFill/>
          <a:ln w="9525">
            <a:noFill/>
            <a:miter lim="800000"/>
            <a:headEnd/>
            <a:tailEnd/>
          </a:ln>
        </p:spPr>
      </p:pic>
      <p:graphicFrame>
        <p:nvGraphicFramePr>
          <p:cNvPr id="200705" name="Object 2"/>
          <p:cNvGraphicFramePr>
            <a:graphicFrameLocks noChangeAspect="1"/>
          </p:cNvGraphicFramePr>
          <p:nvPr>
            <p:extLst>
              <p:ext uri="{D42A27DB-BD31-4B8C-83A1-F6EECF244321}">
                <p14:modId xmlns:p14="http://schemas.microsoft.com/office/powerpoint/2010/main" val="902136781"/>
              </p:ext>
            </p:extLst>
          </p:nvPr>
        </p:nvGraphicFramePr>
        <p:xfrm>
          <a:off x="4703032" y="3056529"/>
          <a:ext cx="4284984" cy="1044745"/>
        </p:xfrm>
        <a:graphic>
          <a:graphicData uri="http://schemas.openxmlformats.org/presentationml/2006/ole">
            <mc:AlternateContent xmlns:mc="http://schemas.openxmlformats.org/markup-compatibility/2006">
              <mc:Choice xmlns:v="urn:schemas-microsoft-com:vml" Requires="v">
                <p:oleObj spid="_x0000_s200730" name="Équation" r:id="rId5" imgW="1612800" imgH="393480" progId="Equation.3">
                  <p:embed/>
                </p:oleObj>
              </mc:Choice>
              <mc:Fallback>
                <p:oleObj name="Équation" r:id="rId5" imgW="1612800" imgH="393480" progId="Equation.3">
                  <p:embed/>
                  <p:pic>
                    <p:nvPicPr>
                      <p:cNvPr id="0" name="Object 2"/>
                      <p:cNvPicPr>
                        <a:picLocks noChangeAspect="1" noChangeArrowheads="1"/>
                      </p:cNvPicPr>
                      <p:nvPr/>
                    </p:nvPicPr>
                    <p:blipFill>
                      <a:blip r:embed="rId6"/>
                      <a:srcRect/>
                      <a:stretch>
                        <a:fillRect/>
                      </a:stretch>
                    </p:blipFill>
                    <p:spPr bwMode="auto">
                      <a:xfrm>
                        <a:off x="4703032" y="3056529"/>
                        <a:ext cx="4284984" cy="1044745"/>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4" name="Titre 1"/>
          <p:cNvSpPr>
            <a:spLocks noGrp="1"/>
          </p:cNvSpPr>
          <p:nvPr>
            <p:ph type="title"/>
          </p:nvPr>
        </p:nvSpPr>
        <p:spPr>
          <a:xfrm>
            <a:off x="467544" y="-171400"/>
            <a:ext cx="8229600" cy="1143000"/>
          </a:xfrm>
        </p:spPr>
        <p:txBody>
          <a:bodyPr>
            <a:normAutofit fontScale="90000"/>
          </a:bodyPr>
          <a:lstStyle/>
          <a:p>
            <a:r>
              <a:rPr lang="fr-FR" dirty="0" smtClean="0"/>
              <a:t>Loi fondamentale de l’hydrostatique</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705"/>
                                        </p:tgtEl>
                                        <p:attrNameLst>
                                          <p:attrName>style.visibility</p:attrName>
                                        </p:attrNameLst>
                                      </p:cBhvr>
                                      <p:to>
                                        <p:strVal val="visible"/>
                                      </p:to>
                                    </p:set>
                                    <p:animEffect transition="in" filter="fade">
                                      <p:cBhvr>
                                        <p:cTn id="7" dur="2000"/>
                                        <p:tgtEl>
                                          <p:spTgt spid="200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12" y="966207"/>
            <a:ext cx="8712968" cy="1384995"/>
          </a:xfrm>
          <a:prstGeom prst="rect">
            <a:avLst/>
          </a:prstGeom>
        </p:spPr>
        <p:txBody>
          <a:bodyPr wrap="square">
            <a:spAutoFit/>
          </a:bodyPr>
          <a:lstStyle/>
          <a:p>
            <a:pPr algn="ctr"/>
            <a:r>
              <a:rPr lang="fr-FR" sz="2400" dirty="0" smtClean="0"/>
              <a:t>« </a:t>
            </a:r>
            <a:r>
              <a:rPr lang="fr-FR" sz="2800" i="1" dirty="0" smtClean="0"/>
              <a:t>Toute pression exercée sur un liquide se transmet par lui intégralement et dans toutes les directions </a:t>
            </a:r>
            <a:r>
              <a:rPr lang="fr-FR" sz="2400" dirty="0" smtClean="0"/>
              <a:t>»</a:t>
            </a:r>
          </a:p>
          <a:p>
            <a:pPr algn="ctr"/>
            <a:r>
              <a:rPr lang="fr-FR" sz="2800" dirty="0" smtClean="0"/>
              <a:t>Théorème de PASCAL</a:t>
            </a:r>
            <a:endParaRPr lang="fr-FR" sz="2800" dirty="0"/>
          </a:p>
        </p:txBody>
      </p:sp>
      <p:sp>
        <p:nvSpPr>
          <p:cNvPr id="7" name="Rectangle à coins arrondis 6"/>
          <p:cNvSpPr/>
          <p:nvPr/>
        </p:nvSpPr>
        <p:spPr>
          <a:xfrm>
            <a:off x="73740" y="908720"/>
            <a:ext cx="8961952" cy="1440160"/>
          </a:xfrm>
          <a:prstGeom prst="wedgeRoundRectCallout">
            <a:avLst>
              <a:gd name="adj1" fmla="val -38288"/>
              <a:gd name="adj2" fmla="val 11875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p>
        </p:txBody>
      </p:sp>
      <p:sp>
        <p:nvSpPr>
          <p:cNvPr id="9" name="ZoneTexte 8"/>
          <p:cNvSpPr txBox="1"/>
          <p:nvPr/>
        </p:nvSpPr>
        <p:spPr>
          <a:xfrm>
            <a:off x="611560" y="5847655"/>
            <a:ext cx="1512168" cy="461665"/>
          </a:xfrm>
          <a:prstGeom prst="rect">
            <a:avLst/>
          </a:prstGeom>
          <a:noFill/>
        </p:spPr>
        <p:txBody>
          <a:bodyPr wrap="square" rtlCol="0">
            <a:spAutoFit/>
          </a:bodyPr>
          <a:lstStyle/>
          <a:p>
            <a:pPr algn="ctr"/>
            <a:r>
              <a:rPr lang="fr-FR" sz="2400" dirty="0" smtClean="0"/>
              <a:t>B.PASCAL</a:t>
            </a:r>
            <a:endParaRPr lang="fr-FR" sz="2400" dirty="0"/>
          </a:p>
        </p:txBody>
      </p:sp>
      <p:pic>
        <p:nvPicPr>
          <p:cNvPr id="10" name="Picture 3"/>
          <p:cNvPicPr>
            <a:picLocks noChangeAspect="1" noChangeArrowheads="1"/>
          </p:cNvPicPr>
          <p:nvPr/>
        </p:nvPicPr>
        <p:blipFill>
          <a:blip r:embed="rId2" cstate="print"/>
          <a:srcRect/>
          <a:stretch>
            <a:fillRect/>
          </a:stretch>
        </p:blipFill>
        <p:spPr bwMode="auto">
          <a:xfrm>
            <a:off x="395536" y="3615407"/>
            <a:ext cx="1676400" cy="1990725"/>
          </a:xfrm>
          <a:prstGeom prst="rect">
            <a:avLst/>
          </a:prstGeom>
          <a:noFill/>
          <a:ln w="9525">
            <a:noFill/>
            <a:miter lim="800000"/>
            <a:headEnd/>
            <a:tailEnd/>
          </a:ln>
        </p:spPr>
      </p:pic>
      <p:pic>
        <p:nvPicPr>
          <p:cNvPr id="93186" name="Picture 2"/>
          <p:cNvPicPr>
            <a:picLocks noChangeAspect="1" noChangeArrowheads="1"/>
          </p:cNvPicPr>
          <p:nvPr/>
        </p:nvPicPr>
        <p:blipFill>
          <a:blip r:embed="rId3" cstate="print"/>
          <a:srcRect/>
          <a:stretch>
            <a:fillRect/>
          </a:stretch>
        </p:blipFill>
        <p:spPr bwMode="auto">
          <a:xfrm>
            <a:off x="3995936" y="2420888"/>
            <a:ext cx="4513655" cy="4081914"/>
          </a:xfrm>
          <a:prstGeom prst="rect">
            <a:avLst/>
          </a:prstGeom>
          <a:noFill/>
          <a:ln w="9525">
            <a:noFill/>
            <a:miter lim="800000"/>
            <a:headEnd/>
            <a:tailEnd/>
          </a:ln>
        </p:spPr>
      </p:pic>
      <p:sp>
        <p:nvSpPr>
          <p:cNvPr id="11" name="Titre 1"/>
          <p:cNvSpPr>
            <a:spLocks noGrp="1"/>
          </p:cNvSpPr>
          <p:nvPr>
            <p:ph type="title"/>
          </p:nvPr>
        </p:nvSpPr>
        <p:spPr>
          <a:xfrm>
            <a:off x="467544" y="-171400"/>
            <a:ext cx="8229600" cy="1143000"/>
          </a:xfrm>
        </p:spPr>
        <p:txBody>
          <a:bodyPr>
            <a:normAutofit fontScale="90000"/>
          </a:bodyPr>
          <a:lstStyle/>
          <a:p>
            <a:r>
              <a:rPr lang="fr-FR" dirty="0" smtClean="0"/>
              <a:t>Loi fondamentale de l’hydrostatique</a:t>
            </a:r>
            <a:endParaRPr lang="fr-FR"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Application </a:t>
            </a:r>
            <a:br>
              <a:rPr lang="fr-FR" dirty="0" smtClean="0"/>
            </a:br>
            <a:r>
              <a:rPr lang="fr-FR" dirty="0" smtClean="0"/>
              <a:t>Presse hydraulique</a:t>
            </a:r>
            <a:endParaRPr lang="fr-FR" dirty="0"/>
          </a:p>
        </p:txBody>
      </p:sp>
      <p:grpSp>
        <p:nvGrpSpPr>
          <p:cNvPr id="12" name="Groupe 11"/>
          <p:cNvGrpSpPr/>
          <p:nvPr/>
        </p:nvGrpSpPr>
        <p:grpSpPr>
          <a:xfrm>
            <a:off x="251520" y="1484784"/>
            <a:ext cx="8676456" cy="4680520"/>
            <a:chOff x="251520" y="1484784"/>
            <a:chExt cx="8676456" cy="4680520"/>
          </a:xfrm>
        </p:grpSpPr>
        <p:grpSp>
          <p:nvGrpSpPr>
            <p:cNvPr id="9" name="Groupe 8"/>
            <p:cNvGrpSpPr/>
            <p:nvPr/>
          </p:nvGrpSpPr>
          <p:grpSpPr>
            <a:xfrm>
              <a:off x="251520" y="1484784"/>
              <a:ext cx="8496943" cy="4536504"/>
              <a:chOff x="455787" y="1844824"/>
              <a:chExt cx="8094287" cy="4032448"/>
            </a:xfrm>
          </p:grpSpPr>
          <p:pic>
            <p:nvPicPr>
              <p:cNvPr id="76801" name="Picture 1"/>
              <p:cNvPicPr>
                <a:picLocks noChangeAspect="1" noChangeArrowheads="1"/>
              </p:cNvPicPr>
              <p:nvPr/>
            </p:nvPicPr>
            <p:blipFill>
              <a:blip r:embed="rId2" cstate="print"/>
              <a:srcRect l="23244" t="41954" r="20306" b="9813"/>
              <a:stretch>
                <a:fillRect/>
              </a:stretch>
            </p:blipFill>
            <p:spPr bwMode="auto">
              <a:xfrm>
                <a:off x="455787" y="1988840"/>
                <a:ext cx="8094287" cy="3888432"/>
              </a:xfrm>
              <a:prstGeom prst="rect">
                <a:avLst/>
              </a:prstGeom>
              <a:noFill/>
              <a:ln w="9525">
                <a:noFill/>
                <a:miter lim="800000"/>
                <a:headEnd/>
                <a:tailEnd/>
              </a:ln>
            </p:spPr>
          </p:pic>
          <p:sp>
            <p:nvSpPr>
              <p:cNvPr id="7" name="Rectangle 6"/>
              <p:cNvSpPr/>
              <p:nvPr/>
            </p:nvSpPr>
            <p:spPr>
              <a:xfrm>
                <a:off x="7308304" y="1844824"/>
                <a:ext cx="1152128"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67544" y="1844824"/>
                <a:ext cx="460851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Triangle isocèle 10"/>
            <p:cNvSpPr/>
            <p:nvPr/>
          </p:nvSpPr>
          <p:spPr>
            <a:xfrm rot="2239457">
              <a:off x="8532440" y="5733256"/>
              <a:ext cx="395536" cy="4320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Application </a:t>
            </a:r>
            <a:br>
              <a:rPr lang="fr-FR" dirty="0" smtClean="0"/>
            </a:br>
            <a:r>
              <a:rPr lang="fr-FR" dirty="0" smtClean="0"/>
              <a:t>Freinage hydraulique</a:t>
            </a:r>
            <a:endParaRPr lang="fr-FR" dirty="0"/>
          </a:p>
        </p:txBody>
      </p:sp>
      <p:pic>
        <p:nvPicPr>
          <p:cNvPr id="106499" name="Picture 3" descr="C:\Users\dsarmeo\AppData\Local\Microsoft\Windows\Temporary Internet Files\Content.Outlook\BLUX0L0U\1794_001.jpg"/>
          <p:cNvPicPr>
            <a:picLocks noChangeAspect="1" noChangeArrowheads="1"/>
          </p:cNvPicPr>
          <p:nvPr/>
        </p:nvPicPr>
        <p:blipFill>
          <a:blip r:embed="rId2" cstate="print"/>
          <a:srcRect l="57425" t="48982" b="21194"/>
          <a:stretch>
            <a:fillRect/>
          </a:stretch>
        </p:blipFill>
        <p:spPr bwMode="auto">
          <a:xfrm rot="21540000">
            <a:off x="2518357" y="2023760"/>
            <a:ext cx="4036601" cy="3999097"/>
          </a:xfrm>
          <a:prstGeom prst="rect">
            <a:avLst/>
          </a:prstGeom>
          <a:noFill/>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Application </a:t>
            </a:r>
            <a:br>
              <a:rPr lang="fr-FR" dirty="0" smtClean="0"/>
            </a:br>
            <a:r>
              <a:rPr lang="fr-FR" dirty="0" smtClean="0"/>
              <a:t>Freinage hydraulique</a:t>
            </a:r>
            <a:endParaRPr lang="fr-FR" dirty="0"/>
          </a:p>
        </p:txBody>
      </p:sp>
      <p:pic>
        <p:nvPicPr>
          <p:cNvPr id="223234" name="Picture 2"/>
          <p:cNvPicPr>
            <a:picLocks noChangeAspect="1" noChangeArrowheads="1"/>
          </p:cNvPicPr>
          <p:nvPr/>
        </p:nvPicPr>
        <p:blipFill>
          <a:blip r:embed="rId2" cstate="print"/>
          <a:srcRect/>
          <a:stretch>
            <a:fillRect/>
          </a:stretch>
        </p:blipFill>
        <p:spPr bwMode="auto">
          <a:xfrm>
            <a:off x="122833" y="2248683"/>
            <a:ext cx="8964488" cy="3601454"/>
          </a:xfrm>
          <a:prstGeom prst="rect">
            <a:avLst/>
          </a:prstGeom>
          <a:noFill/>
          <a:ln w="9525">
            <a:noFill/>
            <a:miter lim="800000"/>
            <a:headEnd/>
            <a:tailEnd/>
          </a:ln>
        </p:spPr>
      </p:pic>
      <p:sp>
        <p:nvSpPr>
          <p:cNvPr id="5" name="Rectangle 4"/>
          <p:cNvSpPr/>
          <p:nvPr/>
        </p:nvSpPr>
        <p:spPr>
          <a:xfrm>
            <a:off x="1403648" y="4365104"/>
            <a:ext cx="432048"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2123728" y="5345920"/>
            <a:ext cx="151216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rot="16200000">
            <a:off x="7429964" y="3681028"/>
            <a:ext cx="252028" cy="18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p:cNvCxnSpPr/>
          <p:nvPr/>
        </p:nvCxnSpPr>
        <p:spPr>
          <a:xfrm>
            <a:off x="7812360" y="3861048"/>
            <a:ext cx="36004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a:off x="7020272" y="3876968"/>
            <a:ext cx="36004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H="1">
            <a:off x="1691680" y="3140968"/>
            <a:ext cx="648072"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2750144" y="5517232"/>
            <a:ext cx="36004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84"/>
            <a:ext cx="8229600" cy="1143000"/>
          </a:xfrm>
        </p:spPr>
        <p:txBody>
          <a:bodyPr/>
          <a:lstStyle/>
          <a:p>
            <a:r>
              <a:rPr lang="fr-FR" dirty="0" smtClean="0"/>
              <a:t>Température</a:t>
            </a:r>
            <a:endParaRPr lang="fr-FR" dirty="0"/>
          </a:p>
        </p:txBody>
      </p:sp>
      <p:sp>
        <p:nvSpPr>
          <p:cNvPr id="4" name="ZoneTexte 3"/>
          <p:cNvSpPr txBox="1"/>
          <p:nvPr/>
        </p:nvSpPr>
        <p:spPr>
          <a:xfrm>
            <a:off x="539552" y="1988840"/>
            <a:ext cx="7704856" cy="523220"/>
          </a:xfrm>
          <a:prstGeom prst="rect">
            <a:avLst/>
          </a:prstGeom>
          <a:noFill/>
        </p:spPr>
        <p:txBody>
          <a:bodyPr wrap="square" rtlCol="0">
            <a:spAutoFit/>
          </a:bodyPr>
          <a:lstStyle/>
          <a:p>
            <a:pPr marL="342900" indent="-342900">
              <a:buAutoNum type="arabicParenR"/>
            </a:pPr>
            <a:r>
              <a:rPr lang="fr-FR" sz="2800" dirty="0" smtClean="0"/>
              <a:t>Atteinte d’un état d’équilibre  </a:t>
            </a:r>
          </a:p>
        </p:txBody>
      </p:sp>
      <p:sp>
        <p:nvSpPr>
          <p:cNvPr id="10" name="ZoneTexte 9"/>
          <p:cNvSpPr txBox="1"/>
          <p:nvPr/>
        </p:nvSpPr>
        <p:spPr>
          <a:xfrm>
            <a:off x="467544" y="5517232"/>
            <a:ext cx="8424936" cy="523220"/>
          </a:xfrm>
          <a:prstGeom prst="rect">
            <a:avLst/>
          </a:prstGeom>
          <a:noFill/>
        </p:spPr>
        <p:txBody>
          <a:bodyPr wrap="square" rtlCol="0">
            <a:spAutoFit/>
          </a:bodyPr>
          <a:lstStyle/>
          <a:p>
            <a:pPr marL="342900" indent="-342900"/>
            <a:r>
              <a:rPr lang="fr-FR" sz="2800" dirty="0" smtClean="0"/>
              <a:t>2) Température = variable d’état </a:t>
            </a:r>
            <a:r>
              <a:rPr lang="fr-FR" sz="2800" dirty="0" smtClean="0">
                <a:solidFill>
                  <a:srgbClr val="FF0000"/>
                </a:solidFill>
              </a:rPr>
              <a:t>intensive</a:t>
            </a:r>
            <a:endParaRPr lang="fr-FR" sz="2800" dirty="0">
              <a:solidFill>
                <a:srgbClr val="FF0000"/>
              </a:solidFill>
            </a:endParaRPr>
          </a:p>
        </p:txBody>
      </p:sp>
      <p:sp>
        <p:nvSpPr>
          <p:cNvPr id="11" name="ZoneTexte 10"/>
          <p:cNvSpPr txBox="1"/>
          <p:nvPr/>
        </p:nvSpPr>
        <p:spPr>
          <a:xfrm>
            <a:off x="-73257" y="1198493"/>
            <a:ext cx="9433048" cy="553998"/>
          </a:xfrm>
          <a:prstGeom prst="rect">
            <a:avLst/>
          </a:prstGeom>
          <a:noFill/>
        </p:spPr>
        <p:txBody>
          <a:bodyPr wrap="square" rtlCol="0">
            <a:spAutoFit/>
          </a:bodyPr>
          <a:lstStyle/>
          <a:p>
            <a:r>
              <a:rPr lang="fr-FR" sz="3000" dirty="0" smtClean="0"/>
              <a:t>Equilibre thermique: principe zéro de la thermodynamique</a:t>
            </a:r>
            <a:endParaRPr lang="fr-FR" sz="3000" dirty="0"/>
          </a:p>
        </p:txBody>
      </p:sp>
      <p:sp>
        <p:nvSpPr>
          <p:cNvPr id="9" name="Flèche droite 8"/>
          <p:cNvSpPr/>
          <p:nvPr/>
        </p:nvSpPr>
        <p:spPr>
          <a:xfrm>
            <a:off x="1547664" y="2780928"/>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2339752" y="2617748"/>
            <a:ext cx="4032448" cy="523220"/>
          </a:xfrm>
          <a:prstGeom prst="rect">
            <a:avLst/>
          </a:prstGeom>
          <a:noFill/>
        </p:spPr>
        <p:txBody>
          <a:bodyPr wrap="square" rtlCol="0">
            <a:spAutoFit/>
          </a:bodyPr>
          <a:lstStyle/>
          <a:p>
            <a:r>
              <a:rPr lang="fr-FR" sz="2800" dirty="0" smtClean="0"/>
              <a:t>Aucune grandeur ne varie</a:t>
            </a:r>
            <a:endParaRPr lang="fr-FR" sz="2800" dirty="0"/>
          </a:p>
        </p:txBody>
      </p:sp>
      <p:pic>
        <p:nvPicPr>
          <p:cNvPr id="13" name="Picture 4" descr="D:\9) ILLUSTRATIONS COURS\équilibre_thermique.jpg"/>
          <p:cNvPicPr>
            <a:picLocks noChangeAspect="1" noChangeArrowheads="1"/>
          </p:cNvPicPr>
          <p:nvPr/>
        </p:nvPicPr>
        <p:blipFill>
          <a:blip r:embed="rId2" cstate="print"/>
          <a:srcRect l="9905" t="40550" r="70790" b="46850"/>
          <a:stretch>
            <a:fillRect/>
          </a:stretch>
        </p:blipFill>
        <p:spPr bwMode="auto">
          <a:xfrm>
            <a:off x="3059832" y="3356992"/>
            <a:ext cx="2196245" cy="202730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9"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normAutofit fontScale="90000"/>
          </a:bodyPr>
          <a:lstStyle/>
          <a:p>
            <a:r>
              <a:rPr lang="fr-FR" dirty="0" smtClean="0"/>
              <a:t>Loi fondamentale de l’hydrostatique</a:t>
            </a:r>
            <a:endParaRPr lang="fr-FR" dirty="0"/>
          </a:p>
        </p:txBody>
      </p:sp>
      <p:sp>
        <p:nvSpPr>
          <p:cNvPr id="5" name="ZoneTexte 4"/>
          <p:cNvSpPr txBox="1"/>
          <p:nvPr/>
        </p:nvSpPr>
        <p:spPr>
          <a:xfrm>
            <a:off x="1763688" y="5445224"/>
            <a:ext cx="4824536" cy="584775"/>
          </a:xfrm>
          <a:prstGeom prst="rect">
            <a:avLst/>
          </a:prstGeom>
          <a:noFill/>
        </p:spPr>
        <p:txBody>
          <a:bodyPr wrap="square" rtlCol="0">
            <a:spAutoFit/>
          </a:bodyPr>
          <a:lstStyle/>
          <a:p>
            <a:endParaRPr lang="fr-FR" sz="3200" dirty="0" smtClean="0"/>
          </a:p>
        </p:txBody>
      </p:sp>
      <p:graphicFrame>
        <p:nvGraphicFramePr>
          <p:cNvPr id="69637" name="Object 2"/>
          <p:cNvGraphicFramePr>
            <a:graphicFrameLocks noChangeAspect="1"/>
          </p:cNvGraphicFramePr>
          <p:nvPr/>
        </p:nvGraphicFramePr>
        <p:xfrm>
          <a:off x="5510213" y="3459163"/>
          <a:ext cx="2336800" cy="762000"/>
        </p:xfrm>
        <a:graphic>
          <a:graphicData uri="http://schemas.openxmlformats.org/presentationml/2006/ole">
            <mc:AlternateContent xmlns:mc="http://schemas.openxmlformats.org/markup-compatibility/2006">
              <mc:Choice xmlns:v="urn:schemas-microsoft-com:vml" Requires="v">
                <p:oleObj spid="_x0000_s70736" name="Équation" r:id="rId3" imgW="660240" imgH="215640" progId="Equation.3">
                  <p:embed/>
                </p:oleObj>
              </mc:Choice>
              <mc:Fallback>
                <p:oleObj name="Équation" r:id="rId3" imgW="660240" imgH="215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0213" y="3459163"/>
                        <a:ext cx="2336800" cy="762000"/>
                      </a:xfrm>
                      <a:prstGeom prst="rect">
                        <a:avLst/>
                      </a:prstGeom>
                      <a:solidFill>
                        <a:srgbClr val="FFCC99"/>
                      </a:solidFill>
                      <a:ln w="9525">
                        <a:solidFill>
                          <a:schemeClr val="tx1"/>
                        </a:solidFill>
                        <a:miter lim="800000"/>
                        <a:headEnd/>
                        <a:tailEnd/>
                      </a:ln>
                    </p:spPr>
                  </p:pic>
                </p:oleObj>
              </mc:Fallback>
            </mc:AlternateContent>
          </a:graphicData>
        </a:graphic>
      </p:graphicFrame>
      <p:pic>
        <p:nvPicPr>
          <p:cNvPr id="69638" name="Picture 6"/>
          <p:cNvPicPr>
            <a:picLocks noChangeAspect="1" noChangeArrowheads="1"/>
          </p:cNvPicPr>
          <p:nvPr/>
        </p:nvPicPr>
        <p:blipFill>
          <a:blip r:embed="rId5" cstate="print"/>
          <a:srcRect/>
          <a:stretch>
            <a:fillRect/>
          </a:stretch>
        </p:blipFill>
        <p:spPr bwMode="auto">
          <a:xfrm>
            <a:off x="467544" y="1831622"/>
            <a:ext cx="4248472" cy="3469586"/>
          </a:xfrm>
          <a:prstGeom prst="rect">
            <a:avLst/>
          </a:prstGeom>
          <a:noFill/>
          <a:ln w="9525">
            <a:noFill/>
            <a:miter lim="800000"/>
            <a:headEnd/>
            <a:tailEnd/>
          </a:ln>
        </p:spPr>
      </p:pic>
      <p:graphicFrame>
        <p:nvGraphicFramePr>
          <p:cNvPr id="70662" name="Object 5"/>
          <p:cNvGraphicFramePr>
            <a:graphicFrameLocks noChangeAspect="1"/>
          </p:cNvGraphicFramePr>
          <p:nvPr/>
        </p:nvGraphicFramePr>
        <p:xfrm>
          <a:off x="1303037" y="2590408"/>
          <a:ext cx="466409" cy="1196646"/>
        </p:xfrm>
        <a:graphic>
          <a:graphicData uri="http://schemas.openxmlformats.org/presentationml/2006/ole">
            <mc:AlternateContent xmlns:mc="http://schemas.openxmlformats.org/markup-compatibility/2006">
              <mc:Choice xmlns:v="urn:schemas-microsoft-com:vml" Requires="v">
                <p:oleObj spid="_x0000_s70737" name="Équation" r:id="rId6" imgW="177480" imgH="457200" progId="Equation.3">
                  <p:embed/>
                </p:oleObj>
              </mc:Choice>
              <mc:Fallback>
                <p:oleObj name="Équation" r:id="rId6" imgW="177480" imgH="4572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3037" y="2590408"/>
                        <a:ext cx="466409" cy="1196646"/>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70663" name="Object 5"/>
          <p:cNvGraphicFramePr>
            <a:graphicFrameLocks noChangeAspect="1"/>
          </p:cNvGraphicFramePr>
          <p:nvPr/>
        </p:nvGraphicFramePr>
        <p:xfrm>
          <a:off x="3147628" y="3858006"/>
          <a:ext cx="500669" cy="1195475"/>
        </p:xfrm>
        <a:graphic>
          <a:graphicData uri="http://schemas.openxmlformats.org/presentationml/2006/ole">
            <mc:AlternateContent xmlns:mc="http://schemas.openxmlformats.org/markup-compatibility/2006">
              <mc:Choice xmlns:v="urn:schemas-microsoft-com:vml" Requires="v">
                <p:oleObj spid="_x0000_s70738" name="Équation" r:id="rId8" imgW="190440" imgH="457200" progId="Equation.3">
                  <p:embed/>
                </p:oleObj>
              </mc:Choice>
              <mc:Fallback>
                <p:oleObj name="Équation" r:id="rId8" imgW="190440" imgH="457200" progId="Equation.3">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7628" y="3858006"/>
                        <a:ext cx="500669" cy="1195475"/>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 name="ZoneTexte 29"/>
          <p:cNvSpPr txBox="1"/>
          <p:nvPr/>
        </p:nvSpPr>
        <p:spPr>
          <a:xfrm>
            <a:off x="899592" y="5445224"/>
            <a:ext cx="3528392" cy="954107"/>
          </a:xfrm>
          <a:prstGeom prst="rect">
            <a:avLst/>
          </a:prstGeom>
          <a:noFill/>
        </p:spPr>
        <p:txBody>
          <a:bodyPr wrap="square" rtlCol="0">
            <a:spAutoFit/>
          </a:bodyPr>
          <a:lstStyle/>
          <a:p>
            <a:pPr algn="ctr"/>
            <a:r>
              <a:rPr lang="fr-FR" sz="2800" dirty="0" smtClean="0"/>
              <a:t>Tube en U avec 2 liquides ≠</a:t>
            </a:r>
            <a:endParaRPr lang="fr-FR" sz="2800" dirty="0"/>
          </a:p>
        </p:txBody>
      </p:sp>
      <p:sp>
        <p:nvSpPr>
          <p:cNvPr id="33" name="ZoneTexte 32"/>
          <p:cNvSpPr txBox="1"/>
          <p:nvPr/>
        </p:nvSpPr>
        <p:spPr>
          <a:xfrm>
            <a:off x="5292080" y="5517232"/>
            <a:ext cx="2808312" cy="523220"/>
          </a:xfrm>
          <a:prstGeom prst="rect">
            <a:avLst/>
          </a:prstGeom>
          <a:noFill/>
        </p:spPr>
        <p:txBody>
          <a:bodyPr wrap="square" rtlCol="0">
            <a:spAutoFit/>
          </a:bodyPr>
          <a:lstStyle/>
          <a:p>
            <a:pPr algn="ctr"/>
            <a:r>
              <a:rPr lang="fr-FR" sz="2800" dirty="0" smtClean="0">
                <a:sym typeface="Symbol"/>
              </a:rPr>
              <a:t></a:t>
            </a:r>
            <a:r>
              <a:rPr lang="fr-FR" sz="2800" dirty="0" smtClean="0"/>
              <a:t> intervient</a:t>
            </a:r>
            <a:endParaRPr lang="fr-FR" sz="2800" dirty="0"/>
          </a:p>
        </p:txBody>
      </p:sp>
      <p:sp>
        <p:nvSpPr>
          <p:cNvPr id="34" name="Flèche droite 33"/>
          <p:cNvSpPr/>
          <p:nvPr/>
        </p:nvSpPr>
        <p:spPr>
          <a:xfrm>
            <a:off x="4283968" y="5661248"/>
            <a:ext cx="648072" cy="2880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lèche droite 34"/>
          <p:cNvSpPr/>
          <p:nvPr/>
        </p:nvSpPr>
        <p:spPr>
          <a:xfrm rot="16200000">
            <a:off x="6192180" y="4905164"/>
            <a:ext cx="648072" cy="2880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637"/>
                                        </p:tgtEl>
                                        <p:attrNameLst>
                                          <p:attrName>style.visibility</p:attrName>
                                        </p:attrNameLst>
                                      </p:cBhvr>
                                      <p:to>
                                        <p:strVal val="visible"/>
                                      </p:to>
                                    </p:set>
                                    <p:animEffect transition="in" filter="fade">
                                      <p:cBhvr>
                                        <p:cTn id="7" dur="2000"/>
                                        <p:tgtEl>
                                          <p:spTgt spid="69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43408"/>
            <a:ext cx="8229600" cy="1143000"/>
          </a:xfrm>
        </p:spPr>
        <p:txBody>
          <a:bodyPr>
            <a:normAutofit/>
          </a:bodyPr>
          <a:lstStyle/>
          <a:p>
            <a:r>
              <a:rPr lang="fr-FR" dirty="0" smtClean="0"/>
              <a:t>La pression atmosphérique</a:t>
            </a:r>
            <a:endParaRPr lang="fr-FR" dirty="0"/>
          </a:p>
        </p:txBody>
      </p:sp>
      <p:sp>
        <p:nvSpPr>
          <p:cNvPr id="14" name="ZoneTexte 13"/>
          <p:cNvSpPr txBox="1"/>
          <p:nvPr/>
        </p:nvSpPr>
        <p:spPr>
          <a:xfrm>
            <a:off x="467544" y="6074132"/>
            <a:ext cx="8424936" cy="523220"/>
          </a:xfrm>
          <a:prstGeom prst="rect">
            <a:avLst/>
          </a:prstGeom>
          <a:noFill/>
        </p:spPr>
        <p:txBody>
          <a:bodyPr wrap="square" rtlCol="0">
            <a:spAutoFit/>
          </a:bodyPr>
          <a:lstStyle/>
          <a:p>
            <a:r>
              <a:rPr lang="fr-FR" sz="2800" dirty="0" smtClean="0"/>
              <a:t>Pression exercée par la couche d’air entourant la terre</a:t>
            </a:r>
          </a:p>
        </p:txBody>
      </p:sp>
      <p:pic>
        <p:nvPicPr>
          <p:cNvPr id="71685" name="Picture 5"/>
          <p:cNvPicPr>
            <a:picLocks noChangeAspect="1" noChangeArrowheads="1"/>
          </p:cNvPicPr>
          <p:nvPr/>
        </p:nvPicPr>
        <p:blipFill>
          <a:blip r:embed="rId3" cstate="print"/>
          <a:srcRect/>
          <a:stretch>
            <a:fillRect/>
          </a:stretch>
        </p:blipFill>
        <p:spPr bwMode="auto">
          <a:xfrm>
            <a:off x="1619672" y="1052736"/>
            <a:ext cx="4427006" cy="4744275"/>
          </a:xfrm>
          <a:prstGeom prst="rect">
            <a:avLst/>
          </a:prstGeom>
          <a:noFill/>
          <a:ln w="9525">
            <a:noFill/>
            <a:miter lim="800000"/>
            <a:headEnd/>
            <a:tailEnd/>
          </a:ln>
        </p:spPr>
      </p:pic>
      <p:sp>
        <p:nvSpPr>
          <p:cNvPr id="16" name="ZoneTexte 15"/>
          <p:cNvSpPr txBox="1"/>
          <p:nvPr/>
        </p:nvSpPr>
        <p:spPr>
          <a:xfrm>
            <a:off x="5940152" y="4149080"/>
            <a:ext cx="2736304" cy="954107"/>
          </a:xfrm>
          <a:prstGeom prst="rect">
            <a:avLst/>
          </a:prstGeom>
          <a:solidFill>
            <a:schemeClr val="accent6">
              <a:lumMod val="20000"/>
              <a:lumOff val="80000"/>
            </a:schemeClr>
          </a:solidFill>
        </p:spPr>
        <p:txBody>
          <a:bodyPr wrap="square" rtlCol="0">
            <a:spAutoFit/>
          </a:bodyPr>
          <a:lstStyle/>
          <a:p>
            <a:pPr algn="ctr"/>
            <a:r>
              <a:rPr lang="fr-FR" sz="2800" dirty="0" smtClean="0"/>
              <a:t>99 % de la masse atmosphérique </a:t>
            </a:r>
            <a:endParaRPr lang="fr-FR" sz="2800" dirty="0"/>
          </a:p>
        </p:txBody>
      </p:sp>
      <p:cxnSp>
        <p:nvCxnSpPr>
          <p:cNvPr id="18" name="Connecteur droit avec flèche 17"/>
          <p:cNvCxnSpPr/>
          <p:nvPr/>
        </p:nvCxnSpPr>
        <p:spPr>
          <a:xfrm>
            <a:off x="4932040" y="4005064"/>
            <a:ext cx="936104" cy="432048"/>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8229600" cy="1143000"/>
          </a:xfrm>
        </p:spPr>
        <p:txBody>
          <a:bodyPr>
            <a:normAutofit/>
          </a:bodyPr>
          <a:lstStyle/>
          <a:p>
            <a:r>
              <a:rPr lang="fr-FR" dirty="0" smtClean="0"/>
              <a:t>La pression atmosphérique</a:t>
            </a:r>
            <a:endParaRPr lang="fr-FR" dirty="0"/>
          </a:p>
        </p:txBody>
      </p:sp>
      <p:pic>
        <p:nvPicPr>
          <p:cNvPr id="12" name="Picture 4"/>
          <p:cNvPicPr>
            <a:picLocks noChangeAspect="1" noChangeArrowheads="1"/>
          </p:cNvPicPr>
          <p:nvPr/>
        </p:nvPicPr>
        <p:blipFill>
          <a:blip r:embed="rId2" cstate="print"/>
          <a:srcRect/>
          <a:stretch>
            <a:fillRect/>
          </a:stretch>
        </p:blipFill>
        <p:spPr bwMode="auto">
          <a:xfrm>
            <a:off x="395536" y="1412776"/>
            <a:ext cx="3121695" cy="3351866"/>
          </a:xfrm>
          <a:prstGeom prst="rect">
            <a:avLst/>
          </a:prstGeom>
          <a:noFill/>
          <a:ln w="9525">
            <a:noFill/>
            <a:miter lim="800000"/>
            <a:headEnd/>
            <a:tailEnd/>
          </a:ln>
        </p:spPr>
      </p:pic>
      <p:pic>
        <p:nvPicPr>
          <p:cNvPr id="13" name="Picture 5"/>
          <p:cNvPicPr>
            <a:picLocks noChangeAspect="1" noChangeArrowheads="1"/>
          </p:cNvPicPr>
          <p:nvPr/>
        </p:nvPicPr>
        <p:blipFill>
          <a:blip r:embed="rId3" cstate="print"/>
          <a:srcRect/>
          <a:stretch>
            <a:fillRect/>
          </a:stretch>
        </p:blipFill>
        <p:spPr bwMode="auto">
          <a:xfrm>
            <a:off x="4067944" y="1772816"/>
            <a:ext cx="3210272" cy="1605136"/>
          </a:xfrm>
          <a:prstGeom prst="rect">
            <a:avLst/>
          </a:prstGeom>
          <a:noFill/>
          <a:ln w="9525">
            <a:noFill/>
            <a:miter lim="800000"/>
            <a:headEnd/>
            <a:tailEnd/>
          </a:ln>
        </p:spPr>
      </p:pic>
      <p:pic>
        <p:nvPicPr>
          <p:cNvPr id="73730" name="Picture 2"/>
          <p:cNvPicPr>
            <a:picLocks noChangeAspect="1" noChangeArrowheads="1"/>
          </p:cNvPicPr>
          <p:nvPr/>
        </p:nvPicPr>
        <p:blipFill>
          <a:blip r:embed="rId4" cstate="print"/>
          <a:srcRect/>
          <a:stretch>
            <a:fillRect/>
          </a:stretch>
        </p:blipFill>
        <p:spPr bwMode="auto">
          <a:xfrm>
            <a:off x="4355975" y="3933056"/>
            <a:ext cx="3967485" cy="2664296"/>
          </a:xfrm>
          <a:prstGeom prst="rect">
            <a:avLst/>
          </a:prstGeom>
          <a:noFill/>
          <a:ln w="9525">
            <a:noFill/>
            <a:miter lim="800000"/>
            <a:headEnd/>
            <a:tailEnd/>
          </a:ln>
        </p:spPr>
      </p:pic>
      <p:pic>
        <p:nvPicPr>
          <p:cNvPr id="73731" name="Picture 3"/>
          <p:cNvPicPr>
            <a:picLocks noChangeAspect="1" noChangeArrowheads="1"/>
          </p:cNvPicPr>
          <p:nvPr/>
        </p:nvPicPr>
        <p:blipFill>
          <a:blip r:embed="rId5" cstate="print"/>
          <a:srcRect t="41471"/>
          <a:stretch>
            <a:fillRect/>
          </a:stretch>
        </p:blipFill>
        <p:spPr bwMode="auto">
          <a:xfrm>
            <a:off x="4067944" y="4077072"/>
            <a:ext cx="1191309" cy="836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29600" cy="1143000"/>
          </a:xfrm>
        </p:spPr>
        <p:txBody>
          <a:bodyPr>
            <a:normAutofit fontScale="90000"/>
          </a:bodyPr>
          <a:lstStyle/>
          <a:p>
            <a:r>
              <a:rPr lang="fr-FR" dirty="0" smtClean="0"/>
              <a:t>Dispositif expérimental:</a:t>
            </a:r>
            <a:br>
              <a:rPr lang="fr-FR" dirty="0" smtClean="0"/>
            </a:br>
            <a:r>
              <a:rPr lang="fr-FR" dirty="0" smtClean="0"/>
              <a:t>cloche à vide</a:t>
            </a:r>
            <a:endParaRPr lang="fr-FR" dirty="0"/>
          </a:p>
        </p:txBody>
      </p:sp>
      <p:pic>
        <p:nvPicPr>
          <p:cNvPr id="227330" name="Picture 2"/>
          <p:cNvPicPr>
            <a:picLocks noChangeAspect="1" noChangeArrowheads="1"/>
          </p:cNvPicPr>
          <p:nvPr/>
        </p:nvPicPr>
        <p:blipFill>
          <a:blip r:embed="rId2" cstate="print"/>
          <a:srcRect l="26575" t="21434" r="28538" b="19767"/>
          <a:stretch>
            <a:fillRect/>
          </a:stretch>
        </p:blipFill>
        <p:spPr bwMode="auto">
          <a:xfrm>
            <a:off x="1403648" y="1844824"/>
            <a:ext cx="6254409" cy="4608512"/>
          </a:xfrm>
          <a:prstGeom prst="rect">
            <a:avLst/>
          </a:prstGeom>
          <a:noFill/>
          <a:ln w="9525">
            <a:noFill/>
            <a:miter lim="800000"/>
            <a:headEnd/>
            <a:tailEnd/>
          </a:ln>
        </p:spPr>
      </p:pic>
      <p:cxnSp>
        <p:nvCxnSpPr>
          <p:cNvPr id="6" name="Connecteur droit avec flèche 5"/>
          <p:cNvCxnSpPr/>
          <p:nvPr/>
        </p:nvCxnSpPr>
        <p:spPr>
          <a:xfrm>
            <a:off x="1115616" y="2852936"/>
            <a:ext cx="936104" cy="13681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0" y="1844824"/>
            <a:ext cx="1403648" cy="954107"/>
          </a:xfrm>
          <a:prstGeom prst="rect">
            <a:avLst/>
          </a:prstGeom>
          <a:noFill/>
        </p:spPr>
        <p:txBody>
          <a:bodyPr wrap="square" rtlCol="0">
            <a:spAutoFit/>
          </a:bodyPr>
          <a:lstStyle/>
          <a:p>
            <a:pPr algn="ctr"/>
            <a:r>
              <a:rPr lang="fr-FR" sz="2800" dirty="0" smtClean="0"/>
              <a:t>Pompe à vide</a:t>
            </a:r>
            <a:endParaRPr lang="fr-FR" sz="2800" dirty="0"/>
          </a:p>
        </p:txBody>
      </p:sp>
      <p:cxnSp>
        <p:nvCxnSpPr>
          <p:cNvPr id="9" name="Connecteur droit avec flèche 8"/>
          <p:cNvCxnSpPr/>
          <p:nvPr/>
        </p:nvCxnSpPr>
        <p:spPr>
          <a:xfrm flipH="1">
            <a:off x="6444208" y="1700808"/>
            <a:ext cx="1763688" cy="151216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7740352" y="746701"/>
            <a:ext cx="1403648" cy="954107"/>
          </a:xfrm>
          <a:prstGeom prst="rect">
            <a:avLst/>
          </a:prstGeom>
          <a:noFill/>
        </p:spPr>
        <p:txBody>
          <a:bodyPr wrap="square" rtlCol="0">
            <a:spAutoFit/>
          </a:bodyPr>
          <a:lstStyle/>
          <a:p>
            <a:pPr algn="ctr"/>
            <a:r>
              <a:rPr lang="fr-FR" sz="2800" dirty="0" smtClean="0"/>
              <a:t>Cloche à vide</a:t>
            </a:r>
            <a:endParaRPr lang="fr-FR" sz="2800" dirty="0"/>
          </a:p>
        </p:txBody>
      </p:sp>
      <p:cxnSp>
        <p:nvCxnSpPr>
          <p:cNvPr id="14" name="Connecteur droit avec flèche 13"/>
          <p:cNvCxnSpPr/>
          <p:nvPr/>
        </p:nvCxnSpPr>
        <p:spPr>
          <a:xfrm flipH="1">
            <a:off x="6156176" y="3501008"/>
            <a:ext cx="1080120" cy="122413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7164288" y="2708920"/>
            <a:ext cx="1907704" cy="954107"/>
          </a:xfrm>
          <a:prstGeom prst="rect">
            <a:avLst/>
          </a:prstGeom>
          <a:noFill/>
        </p:spPr>
        <p:txBody>
          <a:bodyPr wrap="square" rtlCol="0">
            <a:spAutoFit/>
          </a:bodyPr>
          <a:lstStyle/>
          <a:p>
            <a:pPr algn="ctr"/>
            <a:r>
              <a:rPr lang="fr-FR" sz="2800" dirty="0" smtClean="0"/>
              <a:t>Ballon de baudruche</a:t>
            </a:r>
            <a:endParaRPr lang="fr-FR" sz="2800" dirty="0"/>
          </a:p>
        </p:txBody>
      </p:sp>
      <p:cxnSp>
        <p:nvCxnSpPr>
          <p:cNvPr id="21" name="Connecteur droit avec flèche 20"/>
          <p:cNvCxnSpPr/>
          <p:nvPr/>
        </p:nvCxnSpPr>
        <p:spPr>
          <a:xfrm flipH="1" flipV="1">
            <a:off x="7380312" y="5661248"/>
            <a:ext cx="504056" cy="28803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7740352" y="5229200"/>
            <a:ext cx="1403648" cy="1384995"/>
          </a:xfrm>
          <a:prstGeom prst="rect">
            <a:avLst/>
          </a:prstGeom>
          <a:noFill/>
        </p:spPr>
        <p:txBody>
          <a:bodyPr wrap="square" rtlCol="0">
            <a:spAutoFit/>
          </a:bodyPr>
          <a:lstStyle/>
          <a:p>
            <a:pPr algn="ctr"/>
            <a:r>
              <a:rPr lang="fr-FR" sz="2800" dirty="0" smtClean="0"/>
              <a:t>Robinet  de purge</a:t>
            </a:r>
            <a:endParaRPr lang="fr-FR" sz="28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0"/>
            <a:ext cx="8229600" cy="1143000"/>
          </a:xfrm>
        </p:spPr>
        <p:txBody>
          <a:bodyPr>
            <a:normAutofit/>
          </a:bodyPr>
          <a:lstStyle/>
          <a:p>
            <a:r>
              <a:rPr lang="fr-FR" dirty="0" smtClean="0"/>
              <a:t>La pression atmosphérique</a:t>
            </a:r>
            <a:endParaRPr lang="fr-FR" dirty="0"/>
          </a:p>
        </p:txBody>
      </p:sp>
      <p:grpSp>
        <p:nvGrpSpPr>
          <p:cNvPr id="17" name="Groupe 16"/>
          <p:cNvGrpSpPr/>
          <p:nvPr/>
        </p:nvGrpSpPr>
        <p:grpSpPr>
          <a:xfrm>
            <a:off x="2771800" y="1196752"/>
            <a:ext cx="4968552" cy="2376264"/>
            <a:chOff x="2771800" y="1412776"/>
            <a:chExt cx="4968552" cy="2376264"/>
          </a:xfrm>
        </p:grpSpPr>
        <p:sp>
          <p:nvSpPr>
            <p:cNvPr id="14" name="Ellipse 13"/>
            <p:cNvSpPr/>
            <p:nvPr/>
          </p:nvSpPr>
          <p:spPr>
            <a:xfrm>
              <a:off x="2771800" y="1412776"/>
              <a:ext cx="4968552" cy="2376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3563888" y="2132856"/>
              <a:ext cx="3456384" cy="954107"/>
            </a:xfrm>
            <a:prstGeom prst="rect">
              <a:avLst/>
            </a:prstGeom>
            <a:noFill/>
          </p:spPr>
          <p:txBody>
            <a:bodyPr wrap="square" rtlCol="0">
              <a:spAutoFit/>
            </a:bodyPr>
            <a:lstStyle/>
            <a:p>
              <a:pPr algn="ctr"/>
              <a:r>
                <a:rPr lang="fr-FR" sz="2800" dirty="0" smtClean="0">
                  <a:solidFill>
                    <a:schemeClr val="bg1"/>
                  </a:solidFill>
                </a:rPr>
                <a:t>Que s’est-il passé dans cette expérience?</a:t>
              </a:r>
              <a:endParaRPr lang="fr-FR" sz="2800" dirty="0">
                <a:solidFill>
                  <a:schemeClr val="bg1"/>
                </a:solidFill>
              </a:endParaRPr>
            </a:p>
          </p:txBody>
        </p:sp>
      </p:grpSp>
      <p:sp>
        <p:nvSpPr>
          <p:cNvPr id="18" name="ZoneTexte 17"/>
          <p:cNvSpPr txBox="1"/>
          <p:nvPr/>
        </p:nvSpPr>
        <p:spPr>
          <a:xfrm>
            <a:off x="-108520" y="3789040"/>
            <a:ext cx="2880320" cy="1384995"/>
          </a:xfrm>
          <a:prstGeom prst="rect">
            <a:avLst/>
          </a:prstGeom>
          <a:noFill/>
        </p:spPr>
        <p:txBody>
          <a:bodyPr wrap="square" rtlCol="0">
            <a:spAutoFit/>
          </a:bodyPr>
          <a:lstStyle/>
          <a:p>
            <a:pPr algn="ctr"/>
            <a:r>
              <a:rPr lang="fr-FR" sz="2800" dirty="0" smtClean="0"/>
              <a:t>Pourquoi le ballon de baudruche gonfle-t-il ?</a:t>
            </a:r>
            <a:endParaRPr lang="fr-FR" sz="2800" dirty="0"/>
          </a:p>
        </p:txBody>
      </p:sp>
      <p:sp>
        <p:nvSpPr>
          <p:cNvPr id="19" name="ZoneTexte 18"/>
          <p:cNvSpPr txBox="1"/>
          <p:nvPr/>
        </p:nvSpPr>
        <p:spPr>
          <a:xfrm>
            <a:off x="2771800" y="3861048"/>
            <a:ext cx="2880320" cy="1384995"/>
          </a:xfrm>
          <a:prstGeom prst="rect">
            <a:avLst/>
          </a:prstGeom>
          <a:noFill/>
        </p:spPr>
        <p:txBody>
          <a:bodyPr wrap="square" rtlCol="0">
            <a:spAutoFit/>
          </a:bodyPr>
          <a:lstStyle/>
          <a:p>
            <a:pPr algn="ctr"/>
            <a:r>
              <a:rPr lang="fr-FR" sz="2800" dirty="0" smtClean="0"/>
              <a:t>Pourquoi peut-on soulever la cloche à vide ?</a:t>
            </a:r>
            <a:endParaRPr lang="fr-FR" sz="2800" dirty="0"/>
          </a:p>
        </p:txBody>
      </p:sp>
      <p:sp>
        <p:nvSpPr>
          <p:cNvPr id="21" name="ZoneTexte 20"/>
          <p:cNvSpPr txBox="1"/>
          <p:nvPr/>
        </p:nvSpPr>
        <p:spPr>
          <a:xfrm>
            <a:off x="5796136" y="3933056"/>
            <a:ext cx="2880320" cy="1815882"/>
          </a:xfrm>
          <a:prstGeom prst="rect">
            <a:avLst/>
          </a:prstGeom>
          <a:noFill/>
        </p:spPr>
        <p:txBody>
          <a:bodyPr wrap="square" rtlCol="0">
            <a:spAutoFit/>
          </a:bodyPr>
          <a:lstStyle/>
          <a:p>
            <a:pPr algn="ctr"/>
            <a:r>
              <a:rPr lang="fr-FR" sz="2800" dirty="0" smtClean="0"/>
              <a:t>Pourquoi le ballon de baudruche se dégonfle-t-il à nouveau ?</a:t>
            </a:r>
            <a:endParaRPr lang="fr-FR" sz="28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p:cNvPicPr>
            <a:picLocks noChangeAspect="1" noChangeArrowheads="1"/>
          </p:cNvPicPr>
          <p:nvPr/>
        </p:nvPicPr>
        <p:blipFill>
          <a:blip r:embed="rId2" cstate="print"/>
          <a:srcRect l="21456" t="10234" r="23813" b="14867"/>
          <a:stretch>
            <a:fillRect/>
          </a:stretch>
        </p:blipFill>
        <p:spPr bwMode="auto">
          <a:xfrm>
            <a:off x="5292080" y="2348880"/>
            <a:ext cx="2057948" cy="1584176"/>
          </a:xfrm>
          <a:prstGeom prst="rect">
            <a:avLst/>
          </a:prstGeom>
          <a:noFill/>
          <a:ln w="9525">
            <a:noFill/>
            <a:miter lim="800000"/>
            <a:headEnd/>
            <a:tailEnd/>
          </a:ln>
        </p:spPr>
      </p:pic>
      <p:pic>
        <p:nvPicPr>
          <p:cNvPr id="225283" name="Picture 3"/>
          <p:cNvPicPr>
            <a:picLocks noChangeAspect="1" noChangeArrowheads="1"/>
          </p:cNvPicPr>
          <p:nvPr/>
        </p:nvPicPr>
        <p:blipFill>
          <a:blip r:embed="rId3" cstate="print"/>
          <a:srcRect l="25000" t="19900" r="27950" b="16667"/>
          <a:stretch>
            <a:fillRect/>
          </a:stretch>
        </p:blipFill>
        <p:spPr bwMode="auto">
          <a:xfrm>
            <a:off x="323528" y="332656"/>
            <a:ext cx="2304256" cy="1747475"/>
          </a:xfrm>
          <a:prstGeom prst="rect">
            <a:avLst/>
          </a:prstGeom>
          <a:noFill/>
          <a:ln w="9525">
            <a:noFill/>
            <a:miter lim="800000"/>
            <a:headEnd/>
            <a:tailEnd/>
          </a:ln>
        </p:spPr>
      </p:pic>
      <p:pic>
        <p:nvPicPr>
          <p:cNvPr id="225284" name="Picture 4"/>
          <p:cNvPicPr>
            <a:picLocks noChangeAspect="1" noChangeArrowheads="1"/>
          </p:cNvPicPr>
          <p:nvPr/>
        </p:nvPicPr>
        <p:blipFill>
          <a:blip r:embed="rId4" cstate="print"/>
          <a:srcRect l="26375" t="4501" r="26769" b="20600"/>
          <a:stretch>
            <a:fillRect/>
          </a:stretch>
        </p:blipFill>
        <p:spPr bwMode="auto">
          <a:xfrm>
            <a:off x="5940152" y="260648"/>
            <a:ext cx="1951619" cy="1754817"/>
          </a:xfrm>
          <a:prstGeom prst="rect">
            <a:avLst/>
          </a:prstGeom>
          <a:noFill/>
          <a:ln w="9525">
            <a:noFill/>
            <a:miter lim="800000"/>
            <a:headEnd/>
            <a:tailEnd/>
          </a:ln>
        </p:spPr>
      </p:pic>
      <p:pic>
        <p:nvPicPr>
          <p:cNvPr id="225285" name="Picture 5"/>
          <p:cNvPicPr>
            <a:picLocks noChangeAspect="1" noChangeArrowheads="1"/>
          </p:cNvPicPr>
          <p:nvPr/>
        </p:nvPicPr>
        <p:blipFill>
          <a:blip r:embed="rId5" cstate="print"/>
          <a:srcRect l="25982" t="3801" r="27950" b="18500"/>
          <a:stretch>
            <a:fillRect/>
          </a:stretch>
        </p:blipFill>
        <p:spPr bwMode="auto">
          <a:xfrm>
            <a:off x="3275856" y="260648"/>
            <a:ext cx="1973409" cy="1872208"/>
          </a:xfrm>
          <a:prstGeom prst="rect">
            <a:avLst/>
          </a:prstGeom>
          <a:noFill/>
          <a:ln w="9525">
            <a:noFill/>
            <a:miter lim="800000"/>
            <a:headEnd/>
            <a:tailEnd/>
          </a:ln>
        </p:spPr>
      </p:pic>
      <p:pic>
        <p:nvPicPr>
          <p:cNvPr id="225288" name="Picture 8"/>
          <p:cNvPicPr>
            <a:picLocks noChangeAspect="1" noChangeArrowheads="1"/>
          </p:cNvPicPr>
          <p:nvPr/>
        </p:nvPicPr>
        <p:blipFill>
          <a:blip r:embed="rId6" cstate="print"/>
          <a:srcRect l="25394" t="22134" r="23813" b="16967"/>
          <a:stretch>
            <a:fillRect/>
          </a:stretch>
        </p:blipFill>
        <p:spPr bwMode="auto">
          <a:xfrm>
            <a:off x="1835696" y="2420888"/>
            <a:ext cx="2242181" cy="1512168"/>
          </a:xfrm>
          <a:prstGeom prst="rect">
            <a:avLst/>
          </a:prstGeom>
          <a:noFill/>
          <a:ln w="9525">
            <a:noFill/>
            <a:miter lim="800000"/>
            <a:headEnd/>
            <a:tailEnd/>
          </a:ln>
        </p:spPr>
      </p:pic>
      <p:sp>
        <p:nvSpPr>
          <p:cNvPr id="11" name="ZoneTexte 10"/>
          <p:cNvSpPr txBox="1"/>
          <p:nvPr/>
        </p:nvSpPr>
        <p:spPr>
          <a:xfrm>
            <a:off x="683568" y="5589240"/>
            <a:ext cx="1728192" cy="954107"/>
          </a:xfrm>
          <a:prstGeom prst="rect">
            <a:avLst/>
          </a:prstGeom>
          <a:noFill/>
          <a:ln>
            <a:solidFill>
              <a:schemeClr val="tx1"/>
            </a:solidFill>
          </a:ln>
        </p:spPr>
        <p:txBody>
          <a:bodyPr wrap="square" rtlCol="0">
            <a:spAutoFit/>
          </a:bodyPr>
          <a:lstStyle/>
          <a:p>
            <a:pPr algn="ctr"/>
            <a:r>
              <a:rPr lang="fr-FR" sz="2800" dirty="0" smtClean="0"/>
              <a:t>Mise sous vide</a:t>
            </a:r>
            <a:endParaRPr lang="fr-FR" sz="2800" dirty="0"/>
          </a:p>
        </p:txBody>
      </p:sp>
      <p:sp>
        <p:nvSpPr>
          <p:cNvPr id="12" name="ZoneTexte 11"/>
          <p:cNvSpPr txBox="1"/>
          <p:nvPr/>
        </p:nvSpPr>
        <p:spPr>
          <a:xfrm>
            <a:off x="1259632" y="4365104"/>
            <a:ext cx="2232248" cy="954107"/>
          </a:xfrm>
          <a:prstGeom prst="rect">
            <a:avLst/>
          </a:prstGeom>
          <a:noFill/>
          <a:ln>
            <a:solidFill>
              <a:schemeClr val="tx1"/>
            </a:solidFill>
          </a:ln>
        </p:spPr>
        <p:txBody>
          <a:bodyPr wrap="square" rtlCol="0">
            <a:spAutoFit/>
          </a:bodyPr>
          <a:lstStyle/>
          <a:p>
            <a:pPr algn="ctr"/>
            <a:r>
              <a:rPr lang="fr-FR" sz="2800" dirty="0" smtClean="0"/>
              <a:t>Expansion de l’air du ballon </a:t>
            </a:r>
            <a:endParaRPr lang="fr-FR" sz="2800" dirty="0"/>
          </a:p>
        </p:txBody>
      </p:sp>
      <p:sp>
        <p:nvSpPr>
          <p:cNvPr id="13" name="ZoneTexte 12"/>
          <p:cNvSpPr txBox="1"/>
          <p:nvPr/>
        </p:nvSpPr>
        <p:spPr>
          <a:xfrm>
            <a:off x="6084168" y="5661248"/>
            <a:ext cx="2160240" cy="523220"/>
          </a:xfrm>
          <a:prstGeom prst="rect">
            <a:avLst/>
          </a:prstGeom>
          <a:noFill/>
          <a:ln>
            <a:solidFill>
              <a:schemeClr val="tx1"/>
            </a:solidFill>
          </a:ln>
        </p:spPr>
        <p:txBody>
          <a:bodyPr wrap="square" rtlCol="0">
            <a:spAutoFit/>
          </a:bodyPr>
          <a:lstStyle/>
          <a:p>
            <a:pPr algn="ctr"/>
            <a:r>
              <a:rPr lang="fr-FR" sz="2800" dirty="0" smtClean="0"/>
              <a:t>Mise à </a:t>
            </a:r>
            <a:r>
              <a:rPr lang="fr-FR" sz="2800" dirty="0" err="1" smtClean="0"/>
              <a:t>P</a:t>
            </a:r>
            <a:r>
              <a:rPr lang="fr-FR" sz="2800" baseline="-25000" dirty="0" err="1" smtClean="0"/>
              <a:t>atm</a:t>
            </a:r>
            <a:endParaRPr lang="fr-FR" sz="2800" baseline="-25000" dirty="0"/>
          </a:p>
        </p:txBody>
      </p:sp>
      <p:sp>
        <p:nvSpPr>
          <p:cNvPr id="14" name="ZoneTexte 13"/>
          <p:cNvSpPr txBox="1"/>
          <p:nvPr/>
        </p:nvSpPr>
        <p:spPr>
          <a:xfrm>
            <a:off x="2699792" y="5805264"/>
            <a:ext cx="2880320" cy="523220"/>
          </a:xfrm>
          <a:prstGeom prst="rect">
            <a:avLst/>
          </a:prstGeom>
          <a:noFill/>
          <a:ln>
            <a:solidFill>
              <a:schemeClr val="tx1"/>
            </a:solidFill>
          </a:ln>
        </p:spPr>
        <p:txBody>
          <a:bodyPr wrap="square" rtlCol="0">
            <a:spAutoFit/>
          </a:bodyPr>
          <a:lstStyle/>
          <a:p>
            <a:pPr algn="ctr"/>
            <a:r>
              <a:rPr lang="fr-FR" sz="2800" dirty="0" err="1" smtClean="0"/>
              <a:t>P</a:t>
            </a:r>
            <a:r>
              <a:rPr lang="fr-FR" sz="2800" baseline="-25000" dirty="0" err="1" smtClean="0"/>
              <a:t>ext</a:t>
            </a:r>
            <a:r>
              <a:rPr lang="fr-FR" sz="2800" baseline="-25000" dirty="0" smtClean="0"/>
              <a:t>-cloche</a:t>
            </a:r>
            <a:r>
              <a:rPr lang="fr-FR" sz="2800" dirty="0" smtClean="0"/>
              <a:t> &gt; </a:t>
            </a:r>
            <a:r>
              <a:rPr lang="fr-FR" sz="2800" dirty="0" err="1" smtClean="0"/>
              <a:t>P</a:t>
            </a:r>
            <a:r>
              <a:rPr lang="fr-FR" sz="2800" baseline="-25000" dirty="0" err="1" smtClean="0"/>
              <a:t>int</a:t>
            </a:r>
            <a:r>
              <a:rPr lang="fr-FR" sz="2800" baseline="-25000" dirty="0" smtClean="0"/>
              <a:t>-cloche</a:t>
            </a:r>
            <a:endParaRPr lang="fr-FR" sz="2800" baseline="-25000" dirty="0"/>
          </a:p>
        </p:txBody>
      </p:sp>
      <p:sp>
        <p:nvSpPr>
          <p:cNvPr id="15" name="ZoneTexte 14"/>
          <p:cNvSpPr txBox="1"/>
          <p:nvPr/>
        </p:nvSpPr>
        <p:spPr>
          <a:xfrm>
            <a:off x="4283968" y="4581128"/>
            <a:ext cx="3312368" cy="523220"/>
          </a:xfrm>
          <a:prstGeom prst="rect">
            <a:avLst/>
          </a:prstGeom>
          <a:noFill/>
          <a:ln>
            <a:solidFill>
              <a:schemeClr val="tx1"/>
            </a:solidFill>
          </a:ln>
        </p:spPr>
        <p:txBody>
          <a:bodyPr wrap="square" rtlCol="0">
            <a:spAutoFit/>
          </a:bodyPr>
          <a:lstStyle/>
          <a:p>
            <a:pPr algn="ctr"/>
            <a:r>
              <a:rPr lang="fr-FR" sz="2800" dirty="0" err="1" smtClean="0"/>
              <a:t>P</a:t>
            </a:r>
            <a:r>
              <a:rPr lang="fr-FR" sz="2800" baseline="-25000" dirty="0" err="1" smtClean="0"/>
              <a:t>ext</a:t>
            </a:r>
            <a:r>
              <a:rPr lang="fr-FR" sz="2800" baseline="-25000" dirty="0" smtClean="0"/>
              <a:t>-cloche </a:t>
            </a:r>
            <a:r>
              <a:rPr lang="fr-FR" sz="2800" dirty="0" smtClean="0"/>
              <a:t>=  </a:t>
            </a:r>
            <a:r>
              <a:rPr lang="fr-FR" sz="2800" dirty="0" err="1" smtClean="0"/>
              <a:t>P</a:t>
            </a:r>
            <a:r>
              <a:rPr lang="fr-FR" sz="2800" baseline="-25000" dirty="0" err="1" smtClean="0"/>
              <a:t>int</a:t>
            </a:r>
            <a:r>
              <a:rPr lang="fr-FR" sz="2800" baseline="-25000" dirty="0" smtClean="0"/>
              <a:t>-cloche</a:t>
            </a:r>
            <a:endParaRPr lang="fr-FR" sz="2800" baseline="-25000" dirty="0"/>
          </a:p>
        </p:txBody>
      </p:sp>
      <p:cxnSp>
        <p:nvCxnSpPr>
          <p:cNvPr id="17" name="Connecteur droit 16"/>
          <p:cNvCxnSpPr/>
          <p:nvPr/>
        </p:nvCxnSpPr>
        <p:spPr>
          <a:xfrm flipV="1">
            <a:off x="0" y="4077072"/>
            <a:ext cx="91440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p:cNvPicPr>
            <a:picLocks noChangeAspect="1" noChangeArrowheads="1"/>
          </p:cNvPicPr>
          <p:nvPr/>
        </p:nvPicPr>
        <p:blipFill>
          <a:blip r:embed="rId2" cstate="print"/>
          <a:srcRect l="21456" t="10234" r="23813" b="14867"/>
          <a:stretch>
            <a:fillRect/>
          </a:stretch>
        </p:blipFill>
        <p:spPr bwMode="auto">
          <a:xfrm>
            <a:off x="6330476" y="3915053"/>
            <a:ext cx="2057948" cy="1584176"/>
          </a:xfrm>
          <a:prstGeom prst="rect">
            <a:avLst/>
          </a:prstGeom>
          <a:noFill/>
          <a:ln w="9525">
            <a:noFill/>
            <a:miter lim="800000"/>
            <a:headEnd/>
            <a:tailEnd/>
          </a:ln>
        </p:spPr>
      </p:pic>
      <p:pic>
        <p:nvPicPr>
          <p:cNvPr id="225283" name="Picture 3"/>
          <p:cNvPicPr>
            <a:picLocks noChangeAspect="1" noChangeArrowheads="1"/>
          </p:cNvPicPr>
          <p:nvPr/>
        </p:nvPicPr>
        <p:blipFill>
          <a:blip r:embed="rId3" cstate="print"/>
          <a:srcRect l="25000" t="19900" r="27950" b="16667"/>
          <a:stretch>
            <a:fillRect/>
          </a:stretch>
        </p:blipFill>
        <p:spPr bwMode="auto">
          <a:xfrm>
            <a:off x="251520" y="530677"/>
            <a:ext cx="2304256" cy="1747475"/>
          </a:xfrm>
          <a:prstGeom prst="rect">
            <a:avLst/>
          </a:prstGeom>
          <a:noFill/>
          <a:ln w="9525">
            <a:noFill/>
            <a:miter lim="800000"/>
            <a:headEnd/>
            <a:tailEnd/>
          </a:ln>
        </p:spPr>
      </p:pic>
      <p:pic>
        <p:nvPicPr>
          <p:cNvPr id="225284" name="Picture 4"/>
          <p:cNvPicPr>
            <a:picLocks noChangeAspect="1" noChangeArrowheads="1"/>
          </p:cNvPicPr>
          <p:nvPr/>
        </p:nvPicPr>
        <p:blipFill>
          <a:blip r:embed="rId4" cstate="print"/>
          <a:srcRect l="26375" t="4501" r="26769" b="20600"/>
          <a:stretch>
            <a:fillRect/>
          </a:stretch>
        </p:blipFill>
        <p:spPr bwMode="auto">
          <a:xfrm>
            <a:off x="6508813" y="458669"/>
            <a:ext cx="1951619" cy="1754817"/>
          </a:xfrm>
          <a:prstGeom prst="rect">
            <a:avLst/>
          </a:prstGeom>
          <a:noFill/>
          <a:ln w="9525">
            <a:noFill/>
            <a:miter lim="800000"/>
            <a:headEnd/>
            <a:tailEnd/>
          </a:ln>
        </p:spPr>
      </p:pic>
      <p:pic>
        <p:nvPicPr>
          <p:cNvPr id="225285" name="Picture 5"/>
          <p:cNvPicPr>
            <a:picLocks noChangeAspect="1" noChangeArrowheads="1"/>
          </p:cNvPicPr>
          <p:nvPr/>
        </p:nvPicPr>
        <p:blipFill>
          <a:blip r:embed="rId5" cstate="print"/>
          <a:srcRect l="25982" t="3801" r="27950" b="18500"/>
          <a:stretch>
            <a:fillRect/>
          </a:stretch>
        </p:blipFill>
        <p:spPr bwMode="auto">
          <a:xfrm>
            <a:off x="3318671" y="458669"/>
            <a:ext cx="1973409" cy="1872208"/>
          </a:xfrm>
          <a:prstGeom prst="rect">
            <a:avLst/>
          </a:prstGeom>
          <a:noFill/>
          <a:ln w="9525">
            <a:noFill/>
            <a:miter lim="800000"/>
            <a:headEnd/>
            <a:tailEnd/>
          </a:ln>
        </p:spPr>
      </p:pic>
      <p:pic>
        <p:nvPicPr>
          <p:cNvPr id="225288" name="Picture 8"/>
          <p:cNvPicPr>
            <a:picLocks noChangeAspect="1" noChangeArrowheads="1"/>
          </p:cNvPicPr>
          <p:nvPr/>
        </p:nvPicPr>
        <p:blipFill>
          <a:blip r:embed="rId6" cstate="print"/>
          <a:srcRect l="25394" t="22134" r="23813" b="16967"/>
          <a:stretch>
            <a:fillRect/>
          </a:stretch>
        </p:blipFill>
        <p:spPr bwMode="auto">
          <a:xfrm>
            <a:off x="2329819" y="4131077"/>
            <a:ext cx="2242181" cy="1512168"/>
          </a:xfrm>
          <a:prstGeom prst="rect">
            <a:avLst/>
          </a:prstGeom>
          <a:noFill/>
          <a:ln w="9525">
            <a:noFill/>
            <a:miter lim="800000"/>
            <a:headEnd/>
            <a:tailEnd/>
          </a:ln>
        </p:spPr>
      </p:pic>
      <p:sp>
        <p:nvSpPr>
          <p:cNvPr id="11" name="ZoneTexte 10"/>
          <p:cNvSpPr txBox="1"/>
          <p:nvPr/>
        </p:nvSpPr>
        <p:spPr>
          <a:xfrm>
            <a:off x="6516216" y="5715253"/>
            <a:ext cx="1728192" cy="954107"/>
          </a:xfrm>
          <a:prstGeom prst="rect">
            <a:avLst/>
          </a:prstGeom>
          <a:noFill/>
          <a:ln>
            <a:solidFill>
              <a:schemeClr val="tx1"/>
            </a:solidFill>
          </a:ln>
        </p:spPr>
        <p:txBody>
          <a:bodyPr wrap="square" rtlCol="0">
            <a:spAutoFit/>
          </a:bodyPr>
          <a:lstStyle/>
          <a:p>
            <a:pPr algn="ctr"/>
            <a:r>
              <a:rPr lang="fr-FR" sz="2800" dirty="0" smtClean="0"/>
              <a:t>Mise sous vide</a:t>
            </a:r>
            <a:endParaRPr lang="fr-FR" sz="2800" dirty="0"/>
          </a:p>
        </p:txBody>
      </p:sp>
      <p:sp>
        <p:nvSpPr>
          <p:cNvPr id="12" name="ZoneTexte 11"/>
          <p:cNvSpPr txBox="1"/>
          <p:nvPr/>
        </p:nvSpPr>
        <p:spPr>
          <a:xfrm>
            <a:off x="107504" y="2402885"/>
            <a:ext cx="2232248" cy="954107"/>
          </a:xfrm>
          <a:prstGeom prst="rect">
            <a:avLst/>
          </a:prstGeom>
          <a:noFill/>
          <a:ln>
            <a:solidFill>
              <a:schemeClr val="tx1"/>
            </a:solidFill>
          </a:ln>
        </p:spPr>
        <p:txBody>
          <a:bodyPr wrap="square" rtlCol="0">
            <a:spAutoFit/>
          </a:bodyPr>
          <a:lstStyle/>
          <a:p>
            <a:pPr algn="ctr"/>
            <a:r>
              <a:rPr lang="fr-FR" sz="2800" dirty="0" smtClean="0"/>
              <a:t>Expansion de l’air du ballon </a:t>
            </a:r>
            <a:endParaRPr lang="fr-FR" sz="2800" dirty="0"/>
          </a:p>
        </p:txBody>
      </p:sp>
      <p:sp>
        <p:nvSpPr>
          <p:cNvPr id="13" name="ZoneTexte 12"/>
          <p:cNvSpPr txBox="1"/>
          <p:nvPr/>
        </p:nvSpPr>
        <p:spPr>
          <a:xfrm>
            <a:off x="2339752" y="5859269"/>
            <a:ext cx="2160240" cy="523220"/>
          </a:xfrm>
          <a:prstGeom prst="rect">
            <a:avLst/>
          </a:prstGeom>
          <a:noFill/>
          <a:ln>
            <a:solidFill>
              <a:schemeClr val="tx1"/>
            </a:solidFill>
          </a:ln>
        </p:spPr>
        <p:txBody>
          <a:bodyPr wrap="square" rtlCol="0">
            <a:spAutoFit/>
          </a:bodyPr>
          <a:lstStyle/>
          <a:p>
            <a:pPr algn="ctr"/>
            <a:r>
              <a:rPr lang="fr-FR" sz="2800" dirty="0" smtClean="0"/>
              <a:t>Mise à </a:t>
            </a:r>
            <a:r>
              <a:rPr lang="fr-FR" sz="2800" dirty="0" err="1" smtClean="0"/>
              <a:t>P</a:t>
            </a:r>
            <a:r>
              <a:rPr lang="fr-FR" sz="2800" baseline="-25000" dirty="0" err="1" smtClean="0"/>
              <a:t>atm</a:t>
            </a:r>
            <a:endParaRPr lang="fr-FR" sz="2800" baseline="-25000" dirty="0"/>
          </a:p>
        </p:txBody>
      </p:sp>
      <p:sp>
        <p:nvSpPr>
          <p:cNvPr id="14" name="ZoneTexte 13"/>
          <p:cNvSpPr txBox="1"/>
          <p:nvPr/>
        </p:nvSpPr>
        <p:spPr>
          <a:xfrm>
            <a:off x="6191672" y="2330877"/>
            <a:ext cx="2880320" cy="523220"/>
          </a:xfrm>
          <a:prstGeom prst="rect">
            <a:avLst/>
          </a:prstGeom>
          <a:noFill/>
          <a:ln>
            <a:solidFill>
              <a:schemeClr val="tx1"/>
            </a:solidFill>
          </a:ln>
        </p:spPr>
        <p:txBody>
          <a:bodyPr wrap="square" rtlCol="0">
            <a:spAutoFit/>
          </a:bodyPr>
          <a:lstStyle/>
          <a:p>
            <a:pPr algn="ctr"/>
            <a:r>
              <a:rPr lang="fr-FR" sz="2800" dirty="0" err="1" smtClean="0"/>
              <a:t>P</a:t>
            </a:r>
            <a:r>
              <a:rPr lang="fr-FR" sz="2800" baseline="-25000" dirty="0" err="1" smtClean="0"/>
              <a:t>ext</a:t>
            </a:r>
            <a:r>
              <a:rPr lang="fr-FR" sz="2800" baseline="-25000" dirty="0" smtClean="0"/>
              <a:t>-cloche</a:t>
            </a:r>
            <a:r>
              <a:rPr lang="fr-FR" sz="2800" dirty="0" smtClean="0"/>
              <a:t> &gt; </a:t>
            </a:r>
            <a:r>
              <a:rPr lang="fr-FR" sz="2800" dirty="0" err="1" smtClean="0"/>
              <a:t>P</a:t>
            </a:r>
            <a:r>
              <a:rPr lang="fr-FR" sz="2800" baseline="-25000" dirty="0" err="1" smtClean="0"/>
              <a:t>int</a:t>
            </a:r>
            <a:r>
              <a:rPr lang="fr-FR" sz="2800" baseline="-25000" dirty="0" smtClean="0"/>
              <a:t>-cloche</a:t>
            </a:r>
            <a:endParaRPr lang="fr-FR" sz="2800" baseline="-25000" dirty="0"/>
          </a:p>
        </p:txBody>
      </p:sp>
      <p:sp>
        <p:nvSpPr>
          <p:cNvPr id="15" name="ZoneTexte 14"/>
          <p:cNvSpPr txBox="1"/>
          <p:nvPr/>
        </p:nvSpPr>
        <p:spPr>
          <a:xfrm>
            <a:off x="2627784" y="2402885"/>
            <a:ext cx="3312368" cy="523220"/>
          </a:xfrm>
          <a:prstGeom prst="rect">
            <a:avLst/>
          </a:prstGeom>
          <a:noFill/>
          <a:ln>
            <a:solidFill>
              <a:schemeClr val="tx1"/>
            </a:solidFill>
          </a:ln>
        </p:spPr>
        <p:txBody>
          <a:bodyPr wrap="square" rtlCol="0">
            <a:spAutoFit/>
          </a:bodyPr>
          <a:lstStyle/>
          <a:p>
            <a:pPr algn="ctr"/>
            <a:r>
              <a:rPr lang="fr-FR" sz="2800" dirty="0" err="1" smtClean="0"/>
              <a:t>P</a:t>
            </a:r>
            <a:r>
              <a:rPr lang="fr-FR" sz="2800" baseline="-25000" dirty="0" err="1" smtClean="0"/>
              <a:t>ext</a:t>
            </a:r>
            <a:r>
              <a:rPr lang="fr-FR" sz="2800" baseline="-25000" dirty="0" smtClean="0"/>
              <a:t>-cloche </a:t>
            </a:r>
            <a:r>
              <a:rPr lang="fr-FR" sz="2800" dirty="0" smtClean="0"/>
              <a:t>=  </a:t>
            </a:r>
            <a:r>
              <a:rPr lang="fr-FR" sz="2800" dirty="0" err="1" smtClean="0"/>
              <a:t>P</a:t>
            </a:r>
            <a:r>
              <a:rPr lang="fr-FR" sz="2800" baseline="-25000" dirty="0" err="1" smtClean="0"/>
              <a:t>int</a:t>
            </a:r>
            <a:r>
              <a:rPr lang="fr-FR" sz="2800" baseline="-25000" dirty="0" smtClean="0"/>
              <a:t>-cloche</a:t>
            </a:r>
            <a:endParaRPr lang="fr-FR" sz="2800" baseline="-250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l="26375" t="4501" r="26769" b="20600"/>
          <a:stretch>
            <a:fillRect/>
          </a:stretch>
        </p:blipFill>
        <p:spPr bwMode="auto">
          <a:xfrm>
            <a:off x="2915816" y="374509"/>
            <a:ext cx="4536504" cy="4079041"/>
          </a:xfrm>
          <a:prstGeom prst="rect">
            <a:avLst/>
          </a:prstGeom>
          <a:noFill/>
          <a:ln w="9525">
            <a:noFill/>
            <a:miter lim="800000"/>
            <a:headEnd/>
            <a:tailEnd/>
          </a:ln>
        </p:spPr>
      </p:pic>
      <p:sp>
        <p:nvSpPr>
          <p:cNvPr id="5" name="ZoneTexte 4"/>
          <p:cNvSpPr txBox="1"/>
          <p:nvPr/>
        </p:nvSpPr>
        <p:spPr>
          <a:xfrm>
            <a:off x="3563888" y="4653136"/>
            <a:ext cx="2880320" cy="523220"/>
          </a:xfrm>
          <a:prstGeom prst="rect">
            <a:avLst/>
          </a:prstGeom>
          <a:noFill/>
          <a:ln>
            <a:solidFill>
              <a:schemeClr val="tx1"/>
            </a:solidFill>
          </a:ln>
        </p:spPr>
        <p:txBody>
          <a:bodyPr wrap="square" rtlCol="0">
            <a:spAutoFit/>
          </a:bodyPr>
          <a:lstStyle/>
          <a:p>
            <a:pPr algn="ctr"/>
            <a:r>
              <a:rPr lang="fr-FR" sz="2800" dirty="0" err="1" smtClean="0"/>
              <a:t>P</a:t>
            </a:r>
            <a:r>
              <a:rPr lang="fr-FR" sz="2800" baseline="-25000" dirty="0" err="1" smtClean="0"/>
              <a:t>ext</a:t>
            </a:r>
            <a:r>
              <a:rPr lang="fr-FR" sz="2800" baseline="-25000" dirty="0" smtClean="0"/>
              <a:t>-cloche</a:t>
            </a:r>
            <a:r>
              <a:rPr lang="fr-FR" sz="2800" dirty="0" smtClean="0"/>
              <a:t> &gt; </a:t>
            </a:r>
            <a:r>
              <a:rPr lang="fr-FR" sz="2800" dirty="0" err="1" smtClean="0"/>
              <a:t>P</a:t>
            </a:r>
            <a:r>
              <a:rPr lang="fr-FR" sz="2800" baseline="-25000" dirty="0" err="1" smtClean="0"/>
              <a:t>int</a:t>
            </a:r>
            <a:r>
              <a:rPr lang="fr-FR" sz="2800" baseline="-25000" dirty="0" smtClean="0"/>
              <a:t>-cloche</a:t>
            </a:r>
            <a:endParaRPr lang="fr-FR" sz="2800" baseline="-25000" dirty="0"/>
          </a:p>
        </p:txBody>
      </p:sp>
      <p:grpSp>
        <p:nvGrpSpPr>
          <p:cNvPr id="50" name="Groupe 49"/>
          <p:cNvGrpSpPr/>
          <p:nvPr/>
        </p:nvGrpSpPr>
        <p:grpSpPr>
          <a:xfrm>
            <a:off x="5068554" y="557080"/>
            <a:ext cx="1872208" cy="2116162"/>
            <a:chOff x="5076056" y="557080"/>
            <a:chExt cx="1872208" cy="2116162"/>
          </a:xfrm>
        </p:grpSpPr>
        <p:cxnSp>
          <p:nvCxnSpPr>
            <p:cNvPr id="9" name="Connecteur droit avec flèche 8"/>
            <p:cNvCxnSpPr/>
            <p:nvPr/>
          </p:nvCxnSpPr>
          <p:spPr>
            <a:xfrm rot="16200000">
              <a:off x="4991572" y="2365539"/>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a:off x="6315645" y="1802910"/>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364088" y="764704"/>
              <a:ext cx="360040" cy="36004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rot="16200000">
              <a:off x="5256076" y="2397343"/>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rot="16200000">
              <a:off x="5464564" y="2413263"/>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rot="16200000">
              <a:off x="5729068" y="2421214"/>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rot="16200000">
              <a:off x="5976156" y="2414452"/>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rot="16200000">
              <a:off x="6240660" y="2414452"/>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rot="16200000">
              <a:off x="6431732" y="2406625"/>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rot="16200000">
              <a:off x="6696236" y="2390723"/>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rot="16200000">
              <a:off x="4824028" y="2352299"/>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a:off x="6228184" y="764704"/>
              <a:ext cx="360040" cy="36004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H="1">
              <a:off x="6308143" y="1628800"/>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flipH="1">
              <a:off x="6316976" y="1474225"/>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a:off x="6301523" y="1300115"/>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5121982" y="2020249"/>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a:off x="5114480" y="1846139"/>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5123313" y="1691564"/>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a:off x="5107860" y="1517454"/>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H="1">
              <a:off x="6316976" y="2132856"/>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H="1">
              <a:off x="6309474" y="1958746"/>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a:off x="5108742" y="1370862"/>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a:off x="5093289" y="1196752"/>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rot="16200000" flipH="1" flipV="1">
              <a:off x="5560010" y="809108"/>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rot="16200000" flipH="1" flipV="1">
              <a:off x="5690644" y="817059"/>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rot="16200000" flipH="1" flipV="1">
              <a:off x="5824638" y="810297"/>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H="1">
              <a:off x="6331996" y="1036834"/>
              <a:ext cx="423664" cy="1524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a:off x="5148513" y="956875"/>
              <a:ext cx="423664" cy="1524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flipH="1">
              <a:off x="6156176" y="620688"/>
              <a:ext cx="216024" cy="43204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p:nvPr/>
          </p:nvCxnSpPr>
          <p:spPr>
            <a:xfrm>
              <a:off x="5548308" y="620688"/>
              <a:ext cx="216024" cy="43204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p:cNvPicPr>
            <a:picLocks noChangeAspect="1" noChangeArrowheads="1"/>
          </p:cNvPicPr>
          <p:nvPr/>
        </p:nvPicPr>
        <p:blipFill>
          <a:blip r:embed="rId2" cstate="print"/>
          <a:srcRect l="21456" t="10234" r="23813" b="14867"/>
          <a:stretch>
            <a:fillRect/>
          </a:stretch>
        </p:blipFill>
        <p:spPr bwMode="auto">
          <a:xfrm>
            <a:off x="251520" y="404664"/>
            <a:ext cx="2057948" cy="1584176"/>
          </a:xfrm>
          <a:prstGeom prst="rect">
            <a:avLst/>
          </a:prstGeom>
          <a:noFill/>
          <a:ln w="9525">
            <a:noFill/>
            <a:miter lim="800000"/>
            <a:headEnd/>
            <a:tailEnd/>
          </a:ln>
        </p:spPr>
      </p:pic>
      <p:pic>
        <p:nvPicPr>
          <p:cNvPr id="225283" name="Picture 3"/>
          <p:cNvPicPr>
            <a:picLocks noChangeAspect="1" noChangeArrowheads="1"/>
          </p:cNvPicPr>
          <p:nvPr/>
        </p:nvPicPr>
        <p:blipFill>
          <a:blip r:embed="rId3" cstate="print"/>
          <a:srcRect l="25000" t="19900" r="27950" b="16667"/>
          <a:stretch>
            <a:fillRect/>
          </a:stretch>
        </p:blipFill>
        <p:spPr bwMode="auto">
          <a:xfrm>
            <a:off x="3347864" y="548680"/>
            <a:ext cx="2304256" cy="1747475"/>
          </a:xfrm>
          <a:prstGeom prst="rect">
            <a:avLst/>
          </a:prstGeom>
          <a:noFill/>
          <a:ln w="9525">
            <a:noFill/>
            <a:miter lim="800000"/>
            <a:headEnd/>
            <a:tailEnd/>
          </a:ln>
        </p:spPr>
      </p:pic>
      <p:pic>
        <p:nvPicPr>
          <p:cNvPr id="225284" name="Picture 4"/>
          <p:cNvPicPr>
            <a:picLocks noChangeAspect="1" noChangeArrowheads="1"/>
          </p:cNvPicPr>
          <p:nvPr/>
        </p:nvPicPr>
        <p:blipFill>
          <a:blip r:embed="rId4" cstate="print"/>
          <a:srcRect l="26375" t="4501" r="26769" b="20600"/>
          <a:stretch>
            <a:fillRect/>
          </a:stretch>
        </p:blipFill>
        <p:spPr bwMode="auto">
          <a:xfrm>
            <a:off x="6508813" y="458669"/>
            <a:ext cx="1951619" cy="1754817"/>
          </a:xfrm>
          <a:prstGeom prst="rect">
            <a:avLst/>
          </a:prstGeom>
          <a:noFill/>
          <a:ln w="9525">
            <a:noFill/>
            <a:miter lim="800000"/>
            <a:headEnd/>
            <a:tailEnd/>
          </a:ln>
        </p:spPr>
      </p:pic>
      <p:pic>
        <p:nvPicPr>
          <p:cNvPr id="225285" name="Picture 5"/>
          <p:cNvPicPr>
            <a:picLocks noChangeAspect="1" noChangeArrowheads="1"/>
          </p:cNvPicPr>
          <p:nvPr/>
        </p:nvPicPr>
        <p:blipFill>
          <a:blip r:embed="rId5" cstate="print"/>
          <a:srcRect l="25982" t="3801" r="27950" b="18500"/>
          <a:stretch>
            <a:fillRect/>
          </a:stretch>
        </p:blipFill>
        <p:spPr bwMode="auto">
          <a:xfrm>
            <a:off x="6228184" y="4077072"/>
            <a:ext cx="1973409" cy="1872208"/>
          </a:xfrm>
          <a:prstGeom prst="rect">
            <a:avLst/>
          </a:prstGeom>
          <a:noFill/>
          <a:ln w="9525">
            <a:noFill/>
            <a:miter lim="800000"/>
            <a:headEnd/>
            <a:tailEnd/>
          </a:ln>
        </p:spPr>
      </p:pic>
      <p:pic>
        <p:nvPicPr>
          <p:cNvPr id="225288" name="Picture 8"/>
          <p:cNvPicPr>
            <a:picLocks noChangeAspect="1" noChangeArrowheads="1"/>
          </p:cNvPicPr>
          <p:nvPr/>
        </p:nvPicPr>
        <p:blipFill>
          <a:blip r:embed="rId6" cstate="print"/>
          <a:srcRect l="25394" t="22134" r="23813" b="16967"/>
          <a:stretch>
            <a:fillRect/>
          </a:stretch>
        </p:blipFill>
        <p:spPr bwMode="auto">
          <a:xfrm>
            <a:off x="2329819" y="4131077"/>
            <a:ext cx="2242181" cy="1512168"/>
          </a:xfrm>
          <a:prstGeom prst="rect">
            <a:avLst/>
          </a:prstGeom>
          <a:noFill/>
          <a:ln w="9525">
            <a:noFill/>
            <a:miter lim="800000"/>
            <a:headEnd/>
            <a:tailEnd/>
          </a:ln>
        </p:spPr>
      </p:pic>
      <p:sp>
        <p:nvSpPr>
          <p:cNvPr id="11" name="ZoneTexte 10"/>
          <p:cNvSpPr txBox="1"/>
          <p:nvPr/>
        </p:nvSpPr>
        <p:spPr>
          <a:xfrm>
            <a:off x="437260" y="2204864"/>
            <a:ext cx="1728192" cy="954107"/>
          </a:xfrm>
          <a:prstGeom prst="rect">
            <a:avLst/>
          </a:prstGeom>
          <a:noFill/>
          <a:ln>
            <a:solidFill>
              <a:schemeClr val="tx1"/>
            </a:solidFill>
          </a:ln>
        </p:spPr>
        <p:txBody>
          <a:bodyPr wrap="square" rtlCol="0">
            <a:spAutoFit/>
          </a:bodyPr>
          <a:lstStyle/>
          <a:p>
            <a:pPr algn="ctr"/>
            <a:r>
              <a:rPr lang="fr-FR" sz="2800" dirty="0" smtClean="0"/>
              <a:t>Mise sous vide</a:t>
            </a:r>
            <a:endParaRPr lang="fr-FR" sz="2800" dirty="0"/>
          </a:p>
        </p:txBody>
      </p:sp>
      <p:sp>
        <p:nvSpPr>
          <p:cNvPr id="12" name="ZoneTexte 11"/>
          <p:cNvSpPr txBox="1"/>
          <p:nvPr/>
        </p:nvSpPr>
        <p:spPr>
          <a:xfrm>
            <a:off x="3347864" y="2420888"/>
            <a:ext cx="2232248" cy="954107"/>
          </a:xfrm>
          <a:prstGeom prst="rect">
            <a:avLst/>
          </a:prstGeom>
          <a:noFill/>
          <a:ln>
            <a:solidFill>
              <a:schemeClr val="tx1"/>
            </a:solidFill>
          </a:ln>
        </p:spPr>
        <p:txBody>
          <a:bodyPr wrap="square" rtlCol="0">
            <a:spAutoFit/>
          </a:bodyPr>
          <a:lstStyle/>
          <a:p>
            <a:pPr algn="ctr"/>
            <a:r>
              <a:rPr lang="fr-FR" sz="2800" dirty="0" smtClean="0"/>
              <a:t>Expansion de l’air du ballon </a:t>
            </a:r>
            <a:endParaRPr lang="fr-FR" sz="2800" dirty="0"/>
          </a:p>
        </p:txBody>
      </p:sp>
      <p:sp>
        <p:nvSpPr>
          <p:cNvPr id="13" name="ZoneTexte 12"/>
          <p:cNvSpPr txBox="1"/>
          <p:nvPr/>
        </p:nvSpPr>
        <p:spPr>
          <a:xfrm>
            <a:off x="2339752" y="5859269"/>
            <a:ext cx="2160240" cy="523220"/>
          </a:xfrm>
          <a:prstGeom prst="rect">
            <a:avLst/>
          </a:prstGeom>
          <a:noFill/>
          <a:ln>
            <a:solidFill>
              <a:schemeClr val="tx1"/>
            </a:solidFill>
          </a:ln>
        </p:spPr>
        <p:txBody>
          <a:bodyPr wrap="square" rtlCol="0">
            <a:spAutoFit/>
          </a:bodyPr>
          <a:lstStyle/>
          <a:p>
            <a:pPr algn="ctr"/>
            <a:r>
              <a:rPr lang="fr-FR" sz="2800" dirty="0" smtClean="0"/>
              <a:t>Mise à </a:t>
            </a:r>
            <a:r>
              <a:rPr lang="fr-FR" sz="2800" dirty="0" err="1" smtClean="0"/>
              <a:t>P</a:t>
            </a:r>
            <a:r>
              <a:rPr lang="fr-FR" sz="2800" baseline="-25000" dirty="0" err="1" smtClean="0"/>
              <a:t>atm</a:t>
            </a:r>
            <a:endParaRPr lang="fr-FR" sz="2800" baseline="-25000" dirty="0"/>
          </a:p>
        </p:txBody>
      </p:sp>
      <p:sp>
        <p:nvSpPr>
          <p:cNvPr id="14" name="ZoneTexte 13"/>
          <p:cNvSpPr txBox="1"/>
          <p:nvPr/>
        </p:nvSpPr>
        <p:spPr>
          <a:xfrm>
            <a:off x="6191672" y="2330877"/>
            <a:ext cx="2880320" cy="523220"/>
          </a:xfrm>
          <a:prstGeom prst="rect">
            <a:avLst/>
          </a:prstGeom>
          <a:noFill/>
          <a:ln>
            <a:solidFill>
              <a:schemeClr val="tx1"/>
            </a:solidFill>
          </a:ln>
        </p:spPr>
        <p:txBody>
          <a:bodyPr wrap="square" rtlCol="0">
            <a:spAutoFit/>
          </a:bodyPr>
          <a:lstStyle/>
          <a:p>
            <a:pPr algn="ctr"/>
            <a:r>
              <a:rPr lang="fr-FR" sz="2800" dirty="0" err="1" smtClean="0"/>
              <a:t>P</a:t>
            </a:r>
            <a:r>
              <a:rPr lang="fr-FR" sz="2800" baseline="-25000" dirty="0" err="1" smtClean="0"/>
              <a:t>ext</a:t>
            </a:r>
            <a:r>
              <a:rPr lang="fr-FR" sz="2800" baseline="-25000" dirty="0" smtClean="0"/>
              <a:t>-cloche</a:t>
            </a:r>
            <a:r>
              <a:rPr lang="fr-FR" sz="2800" dirty="0" smtClean="0"/>
              <a:t> &gt; </a:t>
            </a:r>
            <a:r>
              <a:rPr lang="fr-FR" sz="2800" dirty="0" err="1" smtClean="0"/>
              <a:t>P</a:t>
            </a:r>
            <a:r>
              <a:rPr lang="fr-FR" sz="2800" baseline="-25000" dirty="0" err="1" smtClean="0"/>
              <a:t>int</a:t>
            </a:r>
            <a:r>
              <a:rPr lang="fr-FR" sz="2800" baseline="-25000" dirty="0" smtClean="0"/>
              <a:t>-cloche</a:t>
            </a:r>
            <a:endParaRPr lang="fr-FR" sz="2800" baseline="-25000" dirty="0"/>
          </a:p>
        </p:txBody>
      </p:sp>
      <p:sp>
        <p:nvSpPr>
          <p:cNvPr id="15" name="ZoneTexte 14"/>
          <p:cNvSpPr txBox="1"/>
          <p:nvPr/>
        </p:nvSpPr>
        <p:spPr>
          <a:xfrm>
            <a:off x="5537297" y="6021288"/>
            <a:ext cx="3312368" cy="523220"/>
          </a:xfrm>
          <a:prstGeom prst="rect">
            <a:avLst/>
          </a:prstGeom>
          <a:noFill/>
          <a:ln>
            <a:solidFill>
              <a:schemeClr val="tx1"/>
            </a:solidFill>
          </a:ln>
        </p:spPr>
        <p:txBody>
          <a:bodyPr wrap="square" rtlCol="0">
            <a:spAutoFit/>
          </a:bodyPr>
          <a:lstStyle/>
          <a:p>
            <a:pPr algn="ctr"/>
            <a:r>
              <a:rPr lang="fr-FR" sz="2800" dirty="0" err="1" smtClean="0"/>
              <a:t>P</a:t>
            </a:r>
            <a:r>
              <a:rPr lang="fr-FR" sz="2800" baseline="-25000" dirty="0" err="1" smtClean="0"/>
              <a:t>ext</a:t>
            </a:r>
            <a:r>
              <a:rPr lang="fr-FR" sz="2800" baseline="-25000" dirty="0" smtClean="0"/>
              <a:t>-cloche </a:t>
            </a:r>
            <a:r>
              <a:rPr lang="fr-FR" sz="2800" dirty="0" smtClean="0"/>
              <a:t>=  </a:t>
            </a:r>
            <a:r>
              <a:rPr lang="fr-FR" sz="2800" dirty="0" err="1" smtClean="0"/>
              <a:t>P</a:t>
            </a:r>
            <a:r>
              <a:rPr lang="fr-FR" sz="2800" baseline="-25000" dirty="0" err="1" smtClean="0"/>
              <a:t>int</a:t>
            </a:r>
            <a:r>
              <a:rPr lang="fr-FR" sz="2800" baseline="-25000" dirty="0" smtClean="0"/>
              <a:t>-cloche</a:t>
            </a:r>
            <a:endParaRPr lang="fr-FR" sz="2800" baseline="-250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5"/>
          <p:cNvPicPr>
            <a:picLocks noChangeAspect="1" noChangeArrowheads="1"/>
          </p:cNvPicPr>
          <p:nvPr/>
        </p:nvPicPr>
        <p:blipFill>
          <a:blip r:embed="rId2" cstate="print"/>
          <a:srcRect l="25982" t="3801" r="27950" b="18500"/>
          <a:stretch>
            <a:fillRect/>
          </a:stretch>
        </p:blipFill>
        <p:spPr bwMode="auto">
          <a:xfrm>
            <a:off x="2555776" y="1196752"/>
            <a:ext cx="3816424" cy="3620710"/>
          </a:xfrm>
          <a:prstGeom prst="rect">
            <a:avLst/>
          </a:prstGeom>
          <a:noFill/>
          <a:ln w="9525">
            <a:noFill/>
            <a:miter lim="800000"/>
            <a:headEnd/>
            <a:tailEnd/>
          </a:ln>
        </p:spPr>
      </p:pic>
      <p:sp>
        <p:nvSpPr>
          <p:cNvPr id="41" name="ZoneTexte 40"/>
          <p:cNvSpPr txBox="1"/>
          <p:nvPr/>
        </p:nvSpPr>
        <p:spPr>
          <a:xfrm>
            <a:off x="2555776" y="4941168"/>
            <a:ext cx="3744416" cy="523220"/>
          </a:xfrm>
          <a:prstGeom prst="rect">
            <a:avLst/>
          </a:prstGeom>
          <a:noFill/>
          <a:ln>
            <a:solidFill>
              <a:schemeClr val="tx1"/>
            </a:solidFill>
          </a:ln>
        </p:spPr>
        <p:txBody>
          <a:bodyPr wrap="square" rtlCol="0">
            <a:spAutoFit/>
          </a:bodyPr>
          <a:lstStyle/>
          <a:p>
            <a:pPr algn="ctr"/>
            <a:r>
              <a:rPr lang="fr-FR" sz="2800" dirty="0" err="1" smtClean="0"/>
              <a:t>P</a:t>
            </a:r>
            <a:r>
              <a:rPr lang="fr-FR" sz="2800" baseline="-25000" dirty="0" err="1" smtClean="0"/>
              <a:t>ext</a:t>
            </a:r>
            <a:r>
              <a:rPr lang="fr-FR" sz="2800" baseline="-25000" dirty="0" smtClean="0"/>
              <a:t>-cloche </a:t>
            </a:r>
            <a:r>
              <a:rPr lang="fr-FR" sz="2800" dirty="0" smtClean="0"/>
              <a:t>=  </a:t>
            </a:r>
            <a:r>
              <a:rPr lang="fr-FR" sz="2800" dirty="0" err="1" smtClean="0"/>
              <a:t>P</a:t>
            </a:r>
            <a:r>
              <a:rPr lang="fr-FR" sz="2800" baseline="-25000" dirty="0" err="1" smtClean="0"/>
              <a:t>int</a:t>
            </a:r>
            <a:r>
              <a:rPr lang="fr-FR" sz="2800" baseline="-25000" dirty="0" smtClean="0"/>
              <a:t>-cloche</a:t>
            </a:r>
            <a:endParaRPr lang="fr-FR" sz="2800" baseline="-25000" dirty="0"/>
          </a:p>
        </p:txBody>
      </p:sp>
      <p:cxnSp>
        <p:nvCxnSpPr>
          <p:cNvPr id="9" name="Connecteur droit avec flèche 8"/>
          <p:cNvCxnSpPr/>
          <p:nvPr/>
        </p:nvCxnSpPr>
        <p:spPr>
          <a:xfrm rot="16200000">
            <a:off x="4352225" y="4113076"/>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7" name="Groupe 66"/>
          <p:cNvGrpSpPr/>
          <p:nvPr/>
        </p:nvGrpSpPr>
        <p:grpSpPr>
          <a:xfrm>
            <a:off x="4788024" y="3893283"/>
            <a:ext cx="720080" cy="527927"/>
            <a:chOff x="7020272" y="3721091"/>
            <a:chExt cx="720080" cy="527927"/>
          </a:xfrm>
        </p:grpSpPr>
        <p:cxnSp>
          <p:nvCxnSpPr>
            <p:cNvPr id="12" name="Connecteur droit avec flèche 11"/>
            <p:cNvCxnSpPr/>
            <p:nvPr/>
          </p:nvCxnSpPr>
          <p:spPr>
            <a:xfrm rot="16200000">
              <a:off x="6768244" y="3973119"/>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rot="16200000">
              <a:off x="6976732" y="3989039"/>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rot="16200000">
              <a:off x="7241236" y="3996990"/>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rot="16200000">
              <a:off x="7488324" y="3990228"/>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9" name="Connecteur droit avec flèche 18"/>
          <p:cNvCxnSpPr/>
          <p:nvPr/>
        </p:nvCxnSpPr>
        <p:spPr>
          <a:xfrm rot="16200000">
            <a:off x="4192632" y="4075983"/>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e 41"/>
          <p:cNvGrpSpPr/>
          <p:nvPr/>
        </p:nvGrpSpPr>
        <p:grpSpPr>
          <a:xfrm rot="21327270">
            <a:off x="4427984" y="1844824"/>
            <a:ext cx="534080" cy="823497"/>
            <a:chOff x="4427984" y="1844824"/>
            <a:chExt cx="534080" cy="823497"/>
          </a:xfrm>
        </p:grpSpPr>
        <p:cxnSp>
          <p:nvCxnSpPr>
            <p:cNvPr id="28" name="Connecteur droit avec flèche 27"/>
            <p:cNvCxnSpPr/>
            <p:nvPr/>
          </p:nvCxnSpPr>
          <p:spPr>
            <a:xfrm>
              <a:off x="4456677" y="2668321"/>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a:off x="4449175" y="2494211"/>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4458008" y="2339636"/>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a:off x="4442555" y="2165526"/>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a:off x="4443437" y="2018934"/>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a:off x="4427984" y="1844824"/>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3" name="Groupe 42"/>
          <p:cNvGrpSpPr/>
          <p:nvPr/>
        </p:nvGrpSpPr>
        <p:grpSpPr>
          <a:xfrm rot="10457821">
            <a:off x="5366477" y="1757111"/>
            <a:ext cx="534080" cy="823497"/>
            <a:chOff x="4427984" y="1844824"/>
            <a:chExt cx="534080" cy="823497"/>
          </a:xfrm>
        </p:grpSpPr>
        <p:cxnSp>
          <p:nvCxnSpPr>
            <p:cNvPr id="46" name="Connecteur droit avec flèche 45"/>
            <p:cNvCxnSpPr/>
            <p:nvPr/>
          </p:nvCxnSpPr>
          <p:spPr>
            <a:xfrm>
              <a:off x="4456677" y="2668321"/>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a:off x="4449175" y="2494211"/>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4458008" y="2339636"/>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a:off x="4442555" y="2165526"/>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a:off x="4443437" y="2018934"/>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a:off x="4427984" y="1844824"/>
              <a:ext cx="50405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3" name="Groupe 52"/>
          <p:cNvGrpSpPr/>
          <p:nvPr/>
        </p:nvGrpSpPr>
        <p:grpSpPr>
          <a:xfrm rot="10457821">
            <a:off x="3942219" y="1885658"/>
            <a:ext cx="534080" cy="823497"/>
            <a:chOff x="4427984" y="1844824"/>
            <a:chExt cx="534080" cy="823497"/>
          </a:xfrm>
        </p:grpSpPr>
        <p:cxnSp>
          <p:nvCxnSpPr>
            <p:cNvPr id="54" name="Connecteur droit avec flèche 53"/>
            <p:cNvCxnSpPr/>
            <p:nvPr/>
          </p:nvCxnSpPr>
          <p:spPr>
            <a:xfrm>
              <a:off x="4456677" y="2668321"/>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a:off x="4449175" y="2494211"/>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p:nvPr/>
          </p:nvCxnSpPr>
          <p:spPr>
            <a:xfrm>
              <a:off x="4458008" y="2339636"/>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p:nvPr/>
          </p:nvCxnSpPr>
          <p:spPr>
            <a:xfrm>
              <a:off x="4442555" y="2165526"/>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a:off x="4443437" y="2018934"/>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p:nvPr/>
          </p:nvCxnSpPr>
          <p:spPr>
            <a:xfrm>
              <a:off x="4427984" y="1844824"/>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nvGrpSpPr>
          <p:cNvPr id="60" name="Groupe 59"/>
          <p:cNvGrpSpPr/>
          <p:nvPr/>
        </p:nvGrpSpPr>
        <p:grpSpPr>
          <a:xfrm rot="21327270">
            <a:off x="5838581" y="1718939"/>
            <a:ext cx="534080" cy="823497"/>
            <a:chOff x="4427984" y="1844824"/>
            <a:chExt cx="534080" cy="823497"/>
          </a:xfrm>
        </p:grpSpPr>
        <p:cxnSp>
          <p:nvCxnSpPr>
            <p:cNvPr id="61" name="Connecteur droit avec flèche 60"/>
            <p:cNvCxnSpPr/>
            <p:nvPr/>
          </p:nvCxnSpPr>
          <p:spPr>
            <a:xfrm>
              <a:off x="4456677" y="2668321"/>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2" name="Connecteur droit avec flèche 61"/>
            <p:cNvCxnSpPr/>
            <p:nvPr/>
          </p:nvCxnSpPr>
          <p:spPr>
            <a:xfrm>
              <a:off x="4449175" y="2494211"/>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3" name="Connecteur droit avec flèche 62"/>
            <p:cNvCxnSpPr/>
            <p:nvPr/>
          </p:nvCxnSpPr>
          <p:spPr>
            <a:xfrm>
              <a:off x="4458008" y="2339636"/>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4" name="Connecteur droit avec flèche 63"/>
            <p:cNvCxnSpPr/>
            <p:nvPr/>
          </p:nvCxnSpPr>
          <p:spPr>
            <a:xfrm>
              <a:off x="4442555" y="2165526"/>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5" name="Connecteur droit avec flèche 64"/>
            <p:cNvCxnSpPr/>
            <p:nvPr/>
          </p:nvCxnSpPr>
          <p:spPr>
            <a:xfrm>
              <a:off x="4443437" y="2018934"/>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a:off x="4427984" y="1844824"/>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nvGrpSpPr>
          <p:cNvPr id="69" name="Groupe 68"/>
          <p:cNvGrpSpPr/>
          <p:nvPr/>
        </p:nvGrpSpPr>
        <p:grpSpPr>
          <a:xfrm rot="10800000">
            <a:off x="4860033" y="4236972"/>
            <a:ext cx="720080" cy="527927"/>
            <a:chOff x="7020272" y="3721091"/>
            <a:chExt cx="720080" cy="527927"/>
          </a:xfrm>
        </p:grpSpPr>
        <p:cxnSp>
          <p:nvCxnSpPr>
            <p:cNvPr id="70" name="Connecteur droit avec flèche 69"/>
            <p:cNvCxnSpPr/>
            <p:nvPr/>
          </p:nvCxnSpPr>
          <p:spPr>
            <a:xfrm rot="16200000">
              <a:off x="6768244" y="3973119"/>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rot="16200000">
              <a:off x="6976732" y="3989039"/>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rot="16200000">
              <a:off x="7241236" y="3996990"/>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rot="16200000">
              <a:off x="7488324" y="3990228"/>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cxnSp>
        <p:nvCxnSpPr>
          <p:cNvPr id="74" name="Connecteur droit avec flèche 73"/>
          <p:cNvCxnSpPr/>
          <p:nvPr/>
        </p:nvCxnSpPr>
        <p:spPr>
          <a:xfrm rot="5400000">
            <a:off x="4448501" y="4458545"/>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p:nvPr/>
        </p:nvCxnSpPr>
        <p:spPr>
          <a:xfrm rot="5400000">
            <a:off x="4240013" y="4442625"/>
            <a:ext cx="504056" cy="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1143000"/>
          </a:xfrm>
        </p:spPr>
        <p:txBody>
          <a:bodyPr/>
          <a:lstStyle/>
          <a:p>
            <a:r>
              <a:rPr lang="fr-FR" dirty="0" smtClean="0"/>
              <a:t>Température</a:t>
            </a:r>
            <a:endParaRPr lang="fr-FR" dirty="0"/>
          </a:p>
        </p:txBody>
      </p:sp>
      <p:sp>
        <p:nvSpPr>
          <p:cNvPr id="4" name="ZoneTexte 3"/>
          <p:cNvSpPr txBox="1"/>
          <p:nvPr/>
        </p:nvSpPr>
        <p:spPr>
          <a:xfrm>
            <a:off x="539552" y="2059107"/>
            <a:ext cx="7704856" cy="523220"/>
          </a:xfrm>
          <a:prstGeom prst="rect">
            <a:avLst/>
          </a:prstGeom>
          <a:noFill/>
        </p:spPr>
        <p:txBody>
          <a:bodyPr wrap="square" rtlCol="0">
            <a:spAutoFit/>
          </a:bodyPr>
          <a:lstStyle/>
          <a:p>
            <a:pPr marL="342900" indent="-342900">
              <a:buAutoNum type="arabicParenR"/>
            </a:pPr>
            <a:r>
              <a:rPr lang="fr-FR" sz="2800" dirty="0" smtClean="0"/>
              <a:t>Grandeur thermométrique  </a:t>
            </a:r>
          </a:p>
        </p:txBody>
      </p:sp>
      <p:sp>
        <p:nvSpPr>
          <p:cNvPr id="11" name="ZoneTexte 10"/>
          <p:cNvSpPr txBox="1"/>
          <p:nvPr/>
        </p:nvSpPr>
        <p:spPr>
          <a:xfrm>
            <a:off x="611560" y="1198493"/>
            <a:ext cx="3888432" cy="646331"/>
          </a:xfrm>
          <a:prstGeom prst="rect">
            <a:avLst/>
          </a:prstGeom>
          <a:noFill/>
        </p:spPr>
        <p:txBody>
          <a:bodyPr wrap="square" rtlCol="0">
            <a:spAutoFit/>
          </a:bodyPr>
          <a:lstStyle/>
          <a:p>
            <a:r>
              <a:rPr lang="fr-FR" sz="3600" dirty="0" smtClean="0"/>
              <a:t>Echelle empirique</a:t>
            </a:r>
            <a:endParaRPr lang="fr-FR" sz="3600" dirty="0"/>
          </a:p>
        </p:txBody>
      </p:sp>
      <p:sp>
        <p:nvSpPr>
          <p:cNvPr id="9" name="Flèche droite 8"/>
          <p:cNvSpPr/>
          <p:nvPr/>
        </p:nvSpPr>
        <p:spPr>
          <a:xfrm>
            <a:off x="251520" y="3052188"/>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001186" y="2852936"/>
            <a:ext cx="8100392" cy="523220"/>
          </a:xfrm>
          <a:prstGeom prst="rect">
            <a:avLst/>
          </a:prstGeom>
          <a:noFill/>
        </p:spPr>
        <p:txBody>
          <a:bodyPr wrap="square" rtlCol="0">
            <a:spAutoFit/>
          </a:bodyPr>
          <a:lstStyle/>
          <a:p>
            <a:pPr algn="ctr"/>
            <a:r>
              <a:rPr lang="fr-FR" sz="2800" dirty="0" smtClean="0"/>
              <a:t>Mesure de ce qui varie en fonction de la température</a:t>
            </a:r>
            <a:endParaRPr lang="fr-FR" sz="2800" dirty="0"/>
          </a:p>
        </p:txBody>
      </p:sp>
      <p:pic>
        <p:nvPicPr>
          <p:cNvPr id="7170" name="Picture 2"/>
          <p:cNvPicPr>
            <a:picLocks noChangeAspect="1" noChangeArrowheads="1"/>
          </p:cNvPicPr>
          <p:nvPr/>
        </p:nvPicPr>
        <p:blipFill>
          <a:blip r:embed="rId2" cstate="print">
            <a:lum bright="20000"/>
          </a:blip>
          <a:srcRect/>
          <a:stretch>
            <a:fillRect/>
          </a:stretch>
        </p:blipFill>
        <p:spPr bwMode="auto">
          <a:xfrm>
            <a:off x="2195736" y="3645024"/>
            <a:ext cx="1584176" cy="1208165"/>
          </a:xfrm>
          <a:prstGeom prst="rect">
            <a:avLst/>
          </a:prstGeom>
          <a:noFill/>
          <a:ln w="9525">
            <a:noFill/>
            <a:miter lim="800000"/>
            <a:headEnd/>
            <a:tailEnd/>
          </a:ln>
        </p:spPr>
      </p:pic>
      <p:pic>
        <p:nvPicPr>
          <p:cNvPr id="7173" name="Picture 5" descr="D:\9) ILLUSTRATIONS COURS\équilibre_thermique.jpg"/>
          <p:cNvPicPr>
            <a:picLocks noChangeAspect="1" noChangeArrowheads="1"/>
          </p:cNvPicPr>
          <p:nvPr/>
        </p:nvPicPr>
        <p:blipFill>
          <a:blip r:embed="rId3" cstate="print"/>
          <a:srcRect l="9905" t="52606" r="71505" b="34250"/>
          <a:stretch>
            <a:fillRect/>
          </a:stretch>
        </p:blipFill>
        <p:spPr bwMode="auto">
          <a:xfrm>
            <a:off x="5220072" y="3429000"/>
            <a:ext cx="1872208" cy="187220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70"/>
                                        </p:tgtEl>
                                        <p:attrNameLst>
                                          <p:attrName>style.visibility</p:attrName>
                                        </p:attrNameLst>
                                      </p:cBhvr>
                                      <p:to>
                                        <p:strVal val="visible"/>
                                      </p:to>
                                    </p:set>
                                    <p:animEffect transition="in" filter="fade">
                                      <p:cBhvr>
                                        <p:cTn id="20" dur="2000"/>
                                        <p:tgtEl>
                                          <p:spTgt spid="717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173"/>
                                        </p:tgtEl>
                                        <p:attrNameLst>
                                          <p:attrName>style.visibility</p:attrName>
                                        </p:attrNameLst>
                                      </p:cBhvr>
                                      <p:to>
                                        <p:strVal val="visible"/>
                                      </p:to>
                                    </p:set>
                                    <p:animEffect transition="in" filter="fade">
                                      <p:cBhvr>
                                        <p:cTn id="25"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44624"/>
            <a:ext cx="8229600" cy="1143000"/>
          </a:xfrm>
        </p:spPr>
        <p:txBody>
          <a:bodyPr>
            <a:normAutofit/>
          </a:bodyPr>
          <a:lstStyle/>
          <a:p>
            <a:r>
              <a:rPr lang="fr-FR" dirty="0" smtClean="0"/>
              <a:t>Unités de pression</a:t>
            </a:r>
            <a:endParaRPr lang="fr-FR" dirty="0"/>
          </a:p>
        </p:txBody>
      </p:sp>
      <p:grpSp>
        <p:nvGrpSpPr>
          <p:cNvPr id="32" name="Groupe 31"/>
          <p:cNvGrpSpPr/>
          <p:nvPr/>
        </p:nvGrpSpPr>
        <p:grpSpPr>
          <a:xfrm>
            <a:off x="467544" y="1196752"/>
            <a:ext cx="2387984" cy="3621807"/>
            <a:chOff x="539552" y="1088640"/>
            <a:chExt cx="2820032" cy="4233975"/>
          </a:xfrm>
        </p:grpSpPr>
        <p:pic>
          <p:nvPicPr>
            <p:cNvPr id="74755" name="Picture 3"/>
            <p:cNvPicPr>
              <a:picLocks noChangeAspect="1" noChangeArrowheads="1"/>
            </p:cNvPicPr>
            <p:nvPr/>
          </p:nvPicPr>
          <p:blipFill>
            <a:blip r:embed="rId3" cstate="print"/>
            <a:srcRect/>
            <a:stretch>
              <a:fillRect/>
            </a:stretch>
          </p:blipFill>
          <p:spPr bwMode="auto">
            <a:xfrm>
              <a:off x="539552" y="1088640"/>
              <a:ext cx="2820032" cy="4233975"/>
            </a:xfrm>
            <a:prstGeom prst="rect">
              <a:avLst/>
            </a:prstGeom>
            <a:noFill/>
            <a:ln w="9525">
              <a:noFill/>
              <a:miter lim="800000"/>
              <a:headEnd/>
              <a:tailEnd/>
            </a:ln>
          </p:spPr>
        </p:pic>
        <p:grpSp>
          <p:nvGrpSpPr>
            <p:cNvPr id="31" name="Groupe 30"/>
            <p:cNvGrpSpPr/>
            <p:nvPr/>
          </p:nvGrpSpPr>
          <p:grpSpPr>
            <a:xfrm>
              <a:off x="826877" y="2204864"/>
              <a:ext cx="1539065" cy="1263191"/>
              <a:chOff x="826877" y="2204864"/>
              <a:chExt cx="1539065" cy="1263191"/>
            </a:xfrm>
          </p:grpSpPr>
          <p:sp>
            <p:nvSpPr>
              <p:cNvPr id="21" name="Rectangle 20"/>
              <p:cNvSpPr/>
              <p:nvPr/>
            </p:nvSpPr>
            <p:spPr>
              <a:xfrm>
                <a:off x="971600" y="2996952"/>
                <a:ext cx="2880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826877" y="2856399"/>
                <a:ext cx="648072" cy="611656"/>
              </a:xfrm>
              <a:prstGeom prst="rect">
                <a:avLst/>
              </a:prstGeom>
              <a:noFill/>
            </p:spPr>
            <p:txBody>
              <a:bodyPr wrap="square" rtlCol="0">
                <a:spAutoFit/>
              </a:bodyPr>
              <a:lstStyle/>
              <a:p>
                <a:pPr algn="ctr"/>
                <a:r>
                  <a:rPr lang="fr-FR" sz="2800" dirty="0" smtClean="0"/>
                  <a:t>P</a:t>
                </a:r>
                <a:endParaRPr lang="fr-FR" sz="2800" baseline="-25000" dirty="0"/>
              </a:p>
            </p:txBody>
          </p:sp>
          <p:graphicFrame>
            <p:nvGraphicFramePr>
              <p:cNvPr id="74756" name="Object 4"/>
              <p:cNvGraphicFramePr>
                <a:graphicFrameLocks noChangeAspect="1"/>
              </p:cNvGraphicFramePr>
              <p:nvPr/>
            </p:nvGraphicFramePr>
            <p:xfrm>
              <a:off x="1835696" y="2204864"/>
              <a:ext cx="530246" cy="477342"/>
            </p:xfrm>
            <a:graphic>
              <a:graphicData uri="http://schemas.openxmlformats.org/presentationml/2006/ole">
                <mc:AlternateContent xmlns:mc="http://schemas.openxmlformats.org/markup-compatibility/2006">
                  <mc:Choice xmlns:v="urn:schemas-microsoft-com:vml" Requires="v">
                    <p:oleObj spid="_x0000_s74866" name="Équation" r:id="rId4" imgW="266400" imgH="241200" progId="Equation.3">
                      <p:embed/>
                    </p:oleObj>
                  </mc:Choice>
                  <mc:Fallback>
                    <p:oleObj name="Équation" r:id="rId4" imgW="266400" imgH="2412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2204864"/>
                            <a:ext cx="530246" cy="47734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grpSp>
        <p:nvGrpSpPr>
          <p:cNvPr id="33" name="Groupe 32"/>
          <p:cNvGrpSpPr/>
          <p:nvPr/>
        </p:nvGrpSpPr>
        <p:grpSpPr>
          <a:xfrm>
            <a:off x="5076056" y="3284984"/>
            <a:ext cx="3815839" cy="3187516"/>
            <a:chOff x="4499992" y="1412776"/>
            <a:chExt cx="4319895" cy="3907596"/>
          </a:xfrm>
        </p:grpSpPr>
        <p:grpSp>
          <p:nvGrpSpPr>
            <p:cNvPr id="20" name="Groupe 19"/>
            <p:cNvGrpSpPr/>
            <p:nvPr/>
          </p:nvGrpSpPr>
          <p:grpSpPr>
            <a:xfrm>
              <a:off x="4499992" y="1412776"/>
              <a:ext cx="4319895" cy="3125887"/>
              <a:chOff x="1403648" y="1916832"/>
              <a:chExt cx="4319895" cy="3125887"/>
            </a:xfrm>
          </p:grpSpPr>
          <p:pic>
            <p:nvPicPr>
              <p:cNvPr id="74754" name="Picture 2"/>
              <p:cNvPicPr>
                <a:picLocks noChangeAspect="1" noChangeArrowheads="1"/>
              </p:cNvPicPr>
              <p:nvPr/>
            </p:nvPicPr>
            <p:blipFill>
              <a:blip r:embed="rId6" cstate="print"/>
              <a:srcRect/>
              <a:stretch>
                <a:fillRect/>
              </a:stretch>
            </p:blipFill>
            <p:spPr bwMode="auto">
              <a:xfrm>
                <a:off x="1403648" y="1916832"/>
                <a:ext cx="4319895" cy="3125887"/>
              </a:xfrm>
              <a:prstGeom prst="rect">
                <a:avLst/>
              </a:prstGeom>
              <a:noFill/>
              <a:ln w="9525">
                <a:noFill/>
                <a:miter lim="800000"/>
                <a:headEnd/>
                <a:tailEnd/>
              </a:ln>
            </p:spPr>
          </p:pic>
          <p:grpSp>
            <p:nvGrpSpPr>
              <p:cNvPr id="19" name="Groupe 18"/>
              <p:cNvGrpSpPr/>
              <p:nvPr/>
            </p:nvGrpSpPr>
            <p:grpSpPr>
              <a:xfrm>
                <a:off x="3923928" y="2817424"/>
                <a:ext cx="504056" cy="1224930"/>
                <a:chOff x="3923928" y="2817424"/>
                <a:chExt cx="504056" cy="1224930"/>
              </a:xfrm>
            </p:grpSpPr>
            <p:sp>
              <p:nvSpPr>
                <p:cNvPr id="15" name="Rectangle 14"/>
                <p:cNvSpPr/>
                <p:nvPr/>
              </p:nvSpPr>
              <p:spPr>
                <a:xfrm>
                  <a:off x="4067944" y="2817424"/>
                  <a:ext cx="360040"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15" idx="0"/>
                  <a:endCxn id="15" idx="2"/>
                </p:cNvCxnSpPr>
                <p:nvPr/>
              </p:nvCxnSpPr>
              <p:spPr>
                <a:xfrm rot="16200000" flipH="1">
                  <a:off x="3635896" y="3429492"/>
                  <a:ext cx="1224136" cy="1588"/>
                </a:xfrm>
                <a:prstGeom prst="straightConnector1">
                  <a:avLst/>
                </a:prstGeom>
                <a:ln w="317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11" name="ZoneTexte 10"/>
                <p:cNvSpPr txBox="1"/>
                <p:nvPr/>
              </p:nvSpPr>
              <p:spPr>
                <a:xfrm>
                  <a:off x="3923928" y="3140968"/>
                  <a:ext cx="288032" cy="369332"/>
                </a:xfrm>
                <a:prstGeom prst="rect">
                  <a:avLst/>
                </a:prstGeom>
                <a:noFill/>
              </p:spPr>
              <p:txBody>
                <a:bodyPr wrap="square" rtlCol="0">
                  <a:spAutoFit/>
                </a:bodyPr>
                <a:lstStyle/>
                <a:p>
                  <a:pPr algn="ctr"/>
                  <a:r>
                    <a:rPr lang="fr-FR" dirty="0" smtClean="0"/>
                    <a:t>h</a:t>
                  </a:r>
                  <a:endParaRPr lang="fr-FR" baseline="-25000" dirty="0"/>
                </a:p>
              </p:txBody>
            </p:sp>
          </p:grpSp>
        </p:grpSp>
        <p:sp>
          <p:nvSpPr>
            <p:cNvPr id="23" name="ZoneTexte 22"/>
            <p:cNvSpPr txBox="1"/>
            <p:nvPr/>
          </p:nvSpPr>
          <p:spPr>
            <a:xfrm>
              <a:off x="7524328" y="2825177"/>
              <a:ext cx="648072" cy="641419"/>
            </a:xfrm>
            <a:prstGeom prst="rect">
              <a:avLst/>
            </a:prstGeom>
            <a:noFill/>
          </p:spPr>
          <p:txBody>
            <a:bodyPr wrap="square" rtlCol="0">
              <a:spAutoFit/>
            </a:bodyPr>
            <a:lstStyle/>
            <a:p>
              <a:pPr algn="ctr"/>
              <a:r>
                <a:rPr lang="fr-FR" sz="2800" dirty="0" smtClean="0"/>
                <a:t>P</a:t>
              </a:r>
              <a:r>
                <a:rPr lang="fr-FR" sz="2800" baseline="-25000" dirty="0" smtClean="0"/>
                <a:t>0</a:t>
              </a:r>
              <a:endParaRPr lang="fr-FR" sz="2800" baseline="-25000" dirty="0"/>
            </a:p>
          </p:txBody>
        </p:sp>
        <p:sp>
          <p:nvSpPr>
            <p:cNvPr id="25" name="ZoneTexte 24"/>
            <p:cNvSpPr txBox="1"/>
            <p:nvPr/>
          </p:nvSpPr>
          <p:spPr>
            <a:xfrm>
              <a:off x="5004048" y="4797152"/>
              <a:ext cx="2160240" cy="523220"/>
            </a:xfrm>
            <a:prstGeom prst="rect">
              <a:avLst/>
            </a:prstGeom>
            <a:solidFill>
              <a:schemeClr val="accent6">
                <a:lumMod val="20000"/>
                <a:lumOff val="80000"/>
              </a:schemeClr>
            </a:solidFill>
          </p:spPr>
          <p:txBody>
            <a:bodyPr wrap="square" rtlCol="0">
              <a:spAutoFit/>
            </a:bodyPr>
            <a:lstStyle/>
            <a:p>
              <a:pPr algn="ctr"/>
              <a:r>
                <a:rPr lang="fr-FR" sz="2800" dirty="0" smtClean="0">
                  <a:sym typeface="Symbol"/>
                </a:rPr>
                <a:t>Mercure</a:t>
              </a:r>
              <a:endParaRPr lang="fr-FR" sz="2800" dirty="0"/>
            </a:p>
          </p:txBody>
        </p:sp>
        <p:cxnSp>
          <p:nvCxnSpPr>
            <p:cNvPr id="27" name="Connecteur droit avec flèche 26"/>
            <p:cNvCxnSpPr/>
            <p:nvPr/>
          </p:nvCxnSpPr>
          <p:spPr>
            <a:xfrm rot="5400000" flipH="1" flipV="1">
              <a:off x="5904148" y="4257092"/>
              <a:ext cx="720080" cy="21602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74758" name="Object 6"/>
          <p:cNvGraphicFramePr>
            <a:graphicFrameLocks noChangeAspect="1"/>
          </p:cNvGraphicFramePr>
          <p:nvPr/>
        </p:nvGraphicFramePr>
        <p:xfrm>
          <a:off x="1115616" y="5517232"/>
          <a:ext cx="1687512" cy="530225"/>
        </p:xfrm>
        <a:graphic>
          <a:graphicData uri="http://schemas.openxmlformats.org/presentationml/2006/ole">
            <mc:AlternateContent xmlns:mc="http://schemas.openxmlformats.org/markup-compatibility/2006">
              <mc:Choice xmlns:v="urn:schemas-microsoft-com:vml" Requires="v">
                <p:oleObj spid="_x0000_s74867" name="Équation" r:id="rId7" imgW="647640" imgH="203040" progId="Equation.3">
                  <p:embed/>
                </p:oleObj>
              </mc:Choice>
              <mc:Fallback>
                <p:oleObj name="Équation" r:id="rId7" imgW="647640" imgH="20304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5616" y="5517232"/>
                        <a:ext cx="1687512" cy="530225"/>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74759" name="Object 7"/>
          <p:cNvGraphicFramePr>
            <a:graphicFrameLocks noChangeAspect="1"/>
          </p:cNvGraphicFramePr>
          <p:nvPr/>
        </p:nvGraphicFramePr>
        <p:xfrm>
          <a:off x="6012160" y="2348880"/>
          <a:ext cx="2052637" cy="530225"/>
        </p:xfrm>
        <a:graphic>
          <a:graphicData uri="http://schemas.openxmlformats.org/presentationml/2006/ole">
            <mc:AlternateContent xmlns:mc="http://schemas.openxmlformats.org/markup-compatibility/2006">
              <mc:Choice xmlns:v="urn:schemas-microsoft-com:vml" Requires="v">
                <p:oleObj spid="_x0000_s74868" name="Équation" r:id="rId9" imgW="787320" imgH="203040" progId="Equation.3">
                  <p:embed/>
                </p:oleObj>
              </mc:Choice>
              <mc:Fallback>
                <p:oleObj name="Équation" r:id="rId9" imgW="787320" imgH="203040" progId="Equation.3">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2160" y="2348880"/>
                        <a:ext cx="2052637" cy="530225"/>
                      </a:xfrm>
                      <a:prstGeom prst="rect">
                        <a:avLst/>
                      </a:prstGeom>
                      <a:solidFill>
                        <a:srgbClr val="FFCC99"/>
                      </a:solidFill>
                      <a:ln w="9525">
                        <a:solidFill>
                          <a:schemeClr val="tx1"/>
                        </a:solidFill>
                        <a:miter lim="800000"/>
                        <a:headEnd/>
                        <a:tailEnd/>
                      </a:ln>
                    </p:spPr>
                  </p:pic>
                </p:oleObj>
              </mc:Fallback>
            </mc:AlternateContent>
          </a:graphicData>
        </a:graphic>
      </p:graphicFrame>
      <p:sp>
        <p:nvSpPr>
          <p:cNvPr id="30" name="ZoneTexte 29"/>
          <p:cNvSpPr txBox="1"/>
          <p:nvPr/>
        </p:nvSpPr>
        <p:spPr>
          <a:xfrm>
            <a:off x="5004048" y="1340768"/>
            <a:ext cx="3744416" cy="523220"/>
          </a:xfrm>
          <a:prstGeom prst="rect">
            <a:avLst/>
          </a:prstGeom>
          <a:noFill/>
        </p:spPr>
        <p:txBody>
          <a:bodyPr wrap="square" rtlCol="0">
            <a:spAutoFit/>
          </a:bodyPr>
          <a:lstStyle/>
          <a:p>
            <a:pPr algn="ctr"/>
            <a:r>
              <a:rPr lang="fr-FR" sz="2800" dirty="0" smtClean="0"/>
              <a:t>Baromètre de TORICELLI</a:t>
            </a:r>
            <a:endParaRPr lang="fr-FR" sz="2800" dirty="0"/>
          </a:p>
        </p:txBody>
      </p:sp>
      <p:sp>
        <p:nvSpPr>
          <p:cNvPr id="34" name="ZoneTexte 33"/>
          <p:cNvSpPr txBox="1"/>
          <p:nvPr/>
        </p:nvSpPr>
        <p:spPr>
          <a:xfrm>
            <a:off x="-72008" y="4869160"/>
            <a:ext cx="4572000" cy="523220"/>
          </a:xfrm>
          <a:prstGeom prst="rect">
            <a:avLst/>
          </a:prstGeom>
          <a:noFill/>
        </p:spPr>
        <p:txBody>
          <a:bodyPr wrap="square" rtlCol="0">
            <a:spAutoFit/>
          </a:bodyPr>
          <a:lstStyle/>
          <a:p>
            <a:pPr algn="ctr"/>
            <a:r>
              <a:rPr lang="fr-FR" sz="2800" dirty="0" smtClean="0"/>
              <a:t>Manomètre à dénivellation</a:t>
            </a:r>
            <a:endParaRPr lang="fr-FR" sz="2800" dirty="0"/>
          </a:p>
        </p:txBody>
      </p:sp>
      <p:graphicFrame>
        <p:nvGraphicFramePr>
          <p:cNvPr id="74760" name="Object 8"/>
          <p:cNvGraphicFramePr>
            <a:graphicFrameLocks noChangeAspect="1"/>
          </p:cNvGraphicFramePr>
          <p:nvPr>
            <p:extLst>
              <p:ext uri="{D42A27DB-BD31-4B8C-83A1-F6EECF244321}">
                <p14:modId xmlns:p14="http://schemas.microsoft.com/office/powerpoint/2010/main" val="2488485242"/>
              </p:ext>
            </p:extLst>
          </p:nvPr>
        </p:nvGraphicFramePr>
        <p:xfrm>
          <a:off x="3044825" y="3222625"/>
          <a:ext cx="1100138" cy="898525"/>
        </p:xfrm>
        <a:graphic>
          <a:graphicData uri="http://schemas.openxmlformats.org/presentationml/2006/ole">
            <mc:AlternateContent xmlns:mc="http://schemas.openxmlformats.org/markup-compatibility/2006">
              <mc:Choice xmlns:v="urn:schemas-microsoft-com:vml" Requires="v">
                <p:oleObj spid="_x0000_s74869" name="Équation" r:id="rId11" imgW="482400" imgH="393480" progId="Equation.3">
                  <p:embed/>
                </p:oleObj>
              </mc:Choice>
              <mc:Fallback>
                <p:oleObj name="Équation" r:id="rId11" imgW="482400" imgH="393480" progId="Equation.3">
                  <p:embed/>
                  <p:pic>
                    <p:nvPicPr>
                      <p:cNvPr id="0" name="Picture 8"/>
                      <p:cNvPicPr>
                        <a:picLocks noChangeAspect="1" noChangeArrowheads="1"/>
                      </p:cNvPicPr>
                      <p:nvPr/>
                    </p:nvPicPr>
                    <p:blipFill>
                      <a:blip r:embed="rId12"/>
                      <a:srcRect/>
                      <a:stretch>
                        <a:fillRect/>
                      </a:stretch>
                    </p:blipFill>
                    <p:spPr bwMode="auto">
                      <a:xfrm>
                        <a:off x="3044825" y="3222625"/>
                        <a:ext cx="1100138" cy="898525"/>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758"/>
                                        </p:tgtEl>
                                        <p:attrNameLst>
                                          <p:attrName>style.visibility</p:attrName>
                                        </p:attrNameLst>
                                      </p:cBhvr>
                                      <p:to>
                                        <p:strVal val="visible"/>
                                      </p:to>
                                    </p:set>
                                    <p:animEffect transition="in" filter="fade">
                                      <p:cBhvr>
                                        <p:cTn id="7" dur="2000"/>
                                        <p:tgtEl>
                                          <p:spTgt spid="747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759"/>
                                        </p:tgtEl>
                                        <p:attrNameLst>
                                          <p:attrName>style.visibility</p:attrName>
                                        </p:attrNameLst>
                                      </p:cBhvr>
                                      <p:to>
                                        <p:strVal val="visible"/>
                                      </p:to>
                                    </p:set>
                                    <p:animEffect transition="in" filter="fade">
                                      <p:cBhvr>
                                        <p:cTn id="12" dur="2000"/>
                                        <p:tgtEl>
                                          <p:spTgt spid="747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760"/>
                                        </p:tgtEl>
                                        <p:attrNameLst>
                                          <p:attrName>style.visibility</p:attrName>
                                        </p:attrNameLst>
                                      </p:cBhvr>
                                      <p:to>
                                        <p:strVal val="visible"/>
                                      </p:to>
                                    </p:set>
                                    <p:animEffect transition="in" filter="fade">
                                      <p:cBhvr>
                                        <p:cTn id="17" dur="2000"/>
                                        <p:tgtEl>
                                          <p:spTgt spid="74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44624"/>
            <a:ext cx="8229600" cy="1143000"/>
          </a:xfrm>
        </p:spPr>
        <p:txBody>
          <a:bodyPr>
            <a:normAutofit/>
          </a:bodyPr>
          <a:lstStyle/>
          <a:p>
            <a:r>
              <a:rPr lang="fr-FR" dirty="0" smtClean="0"/>
              <a:t>Unités de pression</a:t>
            </a:r>
            <a:endParaRPr lang="fr-FR" dirty="0"/>
          </a:p>
        </p:txBody>
      </p:sp>
      <p:graphicFrame>
        <p:nvGraphicFramePr>
          <p:cNvPr id="75783" name="Object 7"/>
          <p:cNvGraphicFramePr>
            <a:graphicFrameLocks noChangeAspect="1"/>
          </p:cNvGraphicFramePr>
          <p:nvPr/>
        </p:nvGraphicFramePr>
        <p:xfrm>
          <a:off x="2843808" y="1196752"/>
          <a:ext cx="2432050" cy="660400"/>
        </p:xfrm>
        <a:graphic>
          <a:graphicData uri="http://schemas.openxmlformats.org/presentationml/2006/ole">
            <mc:AlternateContent xmlns:mc="http://schemas.openxmlformats.org/markup-compatibility/2006">
              <mc:Choice xmlns:v="urn:schemas-microsoft-com:vml" Requires="v">
                <p:oleObj spid="_x0000_s75858" name="Équation" r:id="rId3" imgW="749160" imgH="203040" progId="Equation.3">
                  <p:embed/>
                </p:oleObj>
              </mc:Choice>
              <mc:Fallback>
                <p:oleObj name="Équation" r:id="rId3" imgW="749160" imgH="203040"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1196752"/>
                        <a:ext cx="2432050" cy="660400"/>
                      </a:xfrm>
                      <a:prstGeom prst="rect">
                        <a:avLst/>
                      </a:prstGeom>
                      <a:solidFill>
                        <a:srgbClr val="FFCC99"/>
                      </a:solidFill>
                      <a:ln w="9525">
                        <a:solidFill>
                          <a:schemeClr val="tx1"/>
                        </a:solidFill>
                        <a:miter lim="800000"/>
                        <a:headEnd/>
                        <a:tailEnd/>
                      </a:ln>
                    </p:spPr>
                  </p:pic>
                </p:oleObj>
              </mc:Fallback>
            </mc:AlternateContent>
          </a:graphicData>
        </a:graphic>
      </p:graphicFrame>
      <p:sp>
        <p:nvSpPr>
          <p:cNvPr id="35" name="ZoneTexte 34"/>
          <p:cNvSpPr txBox="1"/>
          <p:nvPr/>
        </p:nvSpPr>
        <p:spPr>
          <a:xfrm>
            <a:off x="2051720" y="2780928"/>
            <a:ext cx="5184576" cy="1866930"/>
          </a:xfrm>
          <a:prstGeom prst="rect">
            <a:avLst/>
          </a:prstGeom>
          <a:noFill/>
        </p:spPr>
        <p:txBody>
          <a:bodyPr wrap="square" rtlCol="0">
            <a:spAutoFit/>
          </a:bodyPr>
          <a:lstStyle/>
          <a:p>
            <a:r>
              <a:rPr lang="fr-FR" sz="2800" dirty="0" smtClean="0">
                <a:solidFill>
                  <a:schemeClr val="bg1"/>
                </a:solidFill>
              </a:rPr>
              <a:t>P</a:t>
            </a:r>
            <a:r>
              <a:rPr lang="fr-FR" sz="2800" baseline="-25000" dirty="0" smtClean="0">
                <a:solidFill>
                  <a:schemeClr val="bg1"/>
                </a:solidFill>
              </a:rPr>
              <a:t>0</a:t>
            </a:r>
            <a:r>
              <a:rPr lang="fr-FR" sz="2800" dirty="0" smtClean="0"/>
              <a:t> = 1,01310</a:t>
            </a:r>
            <a:r>
              <a:rPr lang="fr-FR" sz="2800" baseline="30000" dirty="0" smtClean="0"/>
              <a:t>5 </a:t>
            </a:r>
            <a:r>
              <a:rPr lang="fr-FR" sz="2800" dirty="0" smtClean="0"/>
              <a:t>Pa = 1013 </a:t>
            </a:r>
            <a:r>
              <a:rPr lang="fr-FR" sz="2800" dirty="0" err="1" smtClean="0"/>
              <a:t>hPa</a:t>
            </a:r>
            <a:endParaRPr lang="fr-FR" sz="2800" dirty="0" smtClean="0"/>
          </a:p>
          <a:p>
            <a:r>
              <a:rPr lang="fr-FR" sz="2800" dirty="0" smtClean="0"/>
              <a:t>	</a:t>
            </a:r>
          </a:p>
          <a:p>
            <a:r>
              <a:rPr lang="fr-FR" sz="2800" dirty="0" smtClean="0"/>
              <a:t>	</a:t>
            </a:r>
          </a:p>
          <a:p>
            <a:r>
              <a:rPr lang="fr-FR" sz="2800" dirty="0" smtClean="0"/>
              <a:t>	 </a:t>
            </a:r>
            <a:endParaRPr lang="fr-FR" sz="2800" dirty="0"/>
          </a:p>
        </p:txBody>
      </p:sp>
      <p:sp>
        <p:nvSpPr>
          <p:cNvPr id="37" name="ZoneTexte 36"/>
          <p:cNvSpPr txBox="1"/>
          <p:nvPr/>
        </p:nvSpPr>
        <p:spPr>
          <a:xfrm>
            <a:off x="2051720" y="2276873"/>
            <a:ext cx="3832078" cy="980929"/>
          </a:xfrm>
          <a:prstGeom prst="rect">
            <a:avLst/>
          </a:prstGeom>
          <a:noFill/>
        </p:spPr>
        <p:txBody>
          <a:bodyPr wrap="square" rtlCol="0">
            <a:spAutoFit/>
          </a:bodyPr>
          <a:lstStyle/>
          <a:p>
            <a:r>
              <a:rPr lang="fr-FR" sz="2800" dirty="0" smtClean="0"/>
              <a:t>P</a:t>
            </a:r>
            <a:r>
              <a:rPr lang="fr-FR" sz="2800" baseline="-25000" dirty="0" smtClean="0"/>
              <a:t>0</a:t>
            </a:r>
            <a:r>
              <a:rPr lang="fr-FR" sz="2800" dirty="0" smtClean="0"/>
              <a:t> = 76 cm de Hg</a:t>
            </a:r>
          </a:p>
          <a:p>
            <a:endParaRPr lang="fr-FR" sz="2800" dirty="0"/>
          </a:p>
        </p:txBody>
      </p:sp>
      <p:sp>
        <p:nvSpPr>
          <p:cNvPr id="38" name="ZoneTexte 37"/>
          <p:cNvSpPr txBox="1"/>
          <p:nvPr/>
        </p:nvSpPr>
        <p:spPr>
          <a:xfrm>
            <a:off x="2051720" y="3794029"/>
            <a:ext cx="3832078" cy="980929"/>
          </a:xfrm>
          <a:prstGeom prst="rect">
            <a:avLst/>
          </a:prstGeom>
          <a:noFill/>
        </p:spPr>
        <p:txBody>
          <a:bodyPr wrap="square" rtlCol="0">
            <a:spAutoFit/>
          </a:bodyPr>
          <a:lstStyle/>
          <a:p>
            <a:r>
              <a:rPr lang="fr-FR" sz="2800" dirty="0" smtClean="0">
                <a:solidFill>
                  <a:schemeClr val="bg1"/>
                </a:solidFill>
              </a:rPr>
              <a:t>P</a:t>
            </a:r>
            <a:r>
              <a:rPr lang="fr-FR" sz="2800" baseline="-25000" dirty="0" smtClean="0">
                <a:solidFill>
                  <a:schemeClr val="bg1"/>
                </a:solidFill>
              </a:rPr>
              <a:t>0</a:t>
            </a:r>
            <a:r>
              <a:rPr lang="fr-FR" sz="2800" dirty="0" smtClean="0"/>
              <a:t> = 1 </a:t>
            </a:r>
            <a:r>
              <a:rPr lang="fr-FR" sz="2800" dirty="0" err="1" smtClean="0"/>
              <a:t>atm</a:t>
            </a:r>
            <a:endParaRPr lang="fr-FR" sz="2800" dirty="0" smtClean="0"/>
          </a:p>
          <a:p>
            <a:endParaRPr lang="fr-FR" sz="2800" dirty="0"/>
          </a:p>
        </p:txBody>
      </p:sp>
      <p:sp>
        <p:nvSpPr>
          <p:cNvPr id="39" name="ZoneTexte 38"/>
          <p:cNvSpPr txBox="1"/>
          <p:nvPr/>
        </p:nvSpPr>
        <p:spPr>
          <a:xfrm>
            <a:off x="2051720" y="3275803"/>
            <a:ext cx="4508327" cy="980929"/>
          </a:xfrm>
          <a:prstGeom prst="rect">
            <a:avLst/>
          </a:prstGeom>
          <a:noFill/>
        </p:spPr>
        <p:txBody>
          <a:bodyPr wrap="square" rtlCol="0">
            <a:spAutoFit/>
          </a:bodyPr>
          <a:lstStyle/>
          <a:p>
            <a:r>
              <a:rPr lang="fr-FR" sz="2800" dirty="0" smtClean="0">
                <a:solidFill>
                  <a:schemeClr val="bg1"/>
                </a:solidFill>
              </a:rPr>
              <a:t>P</a:t>
            </a:r>
            <a:r>
              <a:rPr lang="fr-FR" sz="2800" baseline="-25000" dirty="0" smtClean="0">
                <a:solidFill>
                  <a:schemeClr val="bg1"/>
                </a:solidFill>
              </a:rPr>
              <a:t>0</a:t>
            </a:r>
            <a:r>
              <a:rPr lang="fr-FR" sz="2800" dirty="0" smtClean="0"/>
              <a:t> = 1,013 bar = 1013 mbar</a:t>
            </a:r>
          </a:p>
          <a:p>
            <a:endParaRPr lang="fr-FR" sz="2800" dirty="0"/>
          </a:p>
        </p:txBody>
      </p:sp>
      <p:sp>
        <p:nvSpPr>
          <p:cNvPr id="40" name="ZoneTexte 39"/>
          <p:cNvSpPr txBox="1"/>
          <p:nvPr/>
        </p:nvSpPr>
        <p:spPr>
          <a:xfrm>
            <a:off x="2051720" y="4312256"/>
            <a:ext cx="4508327" cy="980929"/>
          </a:xfrm>
          <a:prstGeom prst="rect">
            <a:avLst/>
          </a:prstGeom>
          <a:noFill/>
        </p:spPr>
        <p:txBody>
          <a:bodyPr wrap="square" rtlCol="0">
            <a:spAutoFit/>
          </a:bodyPr>
          <a:lstStyle/>
          <a:p>
            <a:r>
              <a:rPr lang="fr-FR" sz="2800" dirty="0" smtClean="0">
                <a:solidFill>
                  <a:schemeClr val="bg1"/>
                </a:solidFill>
              </a:rPr>
              <a:t>P</a:t>
            </a:r>
            <a:r>
              <a:rPr lang="fr-FR" sz="2800" baseline="-25000" dirty="0" smtClean="0">
                <a:solidFill>
                  <a:schemeClr val="bg1"/>
                </a:solidFill>
              </a:rPr>
              <a:t>0</a:t>
            </a:r>
            <a:r>
              <a:rPr lang="fr-FR" sz="2800" dirty="0" smtClean="0"/>
              <a:t> = 760 torr</a:t>
            </a:r>
          </a:p>
          <a:p>
            <a:endParaRPr lang="fr-FR" sz="2800" dirty="0"/>
          </a:p>
        </p:txBody>
      </p:sp>
      <p:sp>
        <p:nvSpPr>
          <p:cNvPr id="41" name="ZoneTexte 40"/>
          <p:cNvSpPr txBox="1"/>
          <p:nvPr/>
        </p:nvSpPr>
        <p:spPr>
          <a:xfrm>
            <a:off x="2051720" y="4793971"/>
            <a:ext cx="4508327" cy="980929"/>
          </a:xfrm>
          <a:prstGeom prst="rect">
            <a:avLst/>
          </a:prstGeom>
          <a:noFill/>
        </p:spPr>
        <p:txBody>
          <a:bodyPr wrap="square" rtlCol="0">
            <a:spAutoFit/>
          </a:bodyPr>
          <a:lstStyle/>
          <a:p>
            <a:r>
              <a:rPr lang="fr-FR" sz="2800" dirty="0" smtClean="0">
                <a:solidFill>
                  <a:schemeClr val="bg1"/>
                </a:solidFill>
              </a:rPr>
              <a:t>P</a:t>
            </a:r>
            <a:r>
              <a:rPr lang="fr-FR" sz="2800" baseline="-25000" dirty="0" smtClean="0">
                <a:solidFill>
                  <a:schemeClr val="bg1"/>
                </a:solidFill>
              </a:rPr>
              <a:t>0</a:t>
            </a:r>
            <a:r>
              <a:rPr lang="fr-FR" sz="2800" dirty="0" smtClean="0"/>
              <a:t> = 10,33 </a:t>
            </a:r>
            <a:r>
              <a:rPr lang="fr-FR" sz="2800" dirty="0" err="1" smtClean="0"/>
              <a:t>mCE</a:t>
            </a:r>
            <a:endParaRPr lang="fr-FR" sz="2800" dirty="0" smtClean="0"/>
          </a:p>
          <a:p>
            <a:endParaRPr lang="fr-FR" sz="2800" dirty="0"/>
          </a:p>
        </p:txBody>
      </p:sp>
      <p:sp>
        <p:nvSpPr>
          <p:cNvPr id="42" name="ZoneTexte 41"/>
          <p:cNvSpPr txBox="1"/>
          <p:nvPr/>
        </p:nvSpPr>
        <p:spPr>
          <a:xfrm>
            <a:off x="2062011" y="5312197"/>
            <a:ext cx="4508327" cy="980929"/>
          </a:xfrm>
          <a:prstGeom prst="rect">
            <a:avLst/>
          </a:prstGeom>
          <a:noFill/>
        </p:spPr>
        <p:txBody>
          <a:bodyPr wrap="square" rtlCol="0">
            <a:spAutoFit/>
          </a:bodyPr>
          <a:lstStyle/>
          <a:p>
            <a:r>
              <a:rPr lang="fr-FR" sz="2800" dirty="0" smtClean="0">
                <a:solidFill>
                  <a:schemeClr val="bg1"/>
                </a:solidFill>
              </a:rPr>
              <a:t>P</a:t>
            </a:r>
            <a:r>
              <a:rPr lang="fr-FR" sz="2800" baseline="-25000" dirty="0" smtClean="0">
                <a:solidFill>
                  <a:schemeClr val="bg1"/>
                </a:solidFill>
              </a:rPr>
              <a:t>0</a:t>
            </a:r>
            <a:r>
              <a:rPr lang="fr-FR" sz="2800" dirty="0" smtClean="0"/>
              <a:t> = 1,02 kg/cm</a:t>
            </a:r>
            <a:r>
              <a:rPr lang="fr-FR" sz="2800" baseline="30000" dirty="0" smtClean="0"/>
              <a:t>2</a:t>
            </a:r>
          </a:p>
          <a:p>
            <a:endParaRPr lang="fr-FR" sz="2800" dirty="0"/>
          </a:p>
        </p:txBody>
      </p:sp>
      <p:sp>
        <p:nvSpPr>
          <p:cNvPr id="43" name="ZoneTexte 42"/>
          <p:cNvSpPr txBox="1"/>
          <p:nvPr/>
        </p:nvSpPr>
        <p:spPr>
          <a:xfrm>
            <a:off x="2051720" y="5904456"/>
            <a:ext cx="4508327" cy="980929"/>
          </a:xfrm>
          <a:prstGeom prst="rect">
            <a:avLst/>
          </a:prstGeom>
          <a:noFill/>
        </p:spPr>
        <p:txBody>
          <a:bodyPr wrap="square" rtlCol="0">
            <a:spAutoFit/>
          </a:bodyPr>
          <a:lstStyle/>
          <a:p>
            <a:r>
              <a:rPr lang="fr-FR" sz="2800" dirty="0" smtClean="0">
                <a:solidFill>
                  <a:schemeClr val="bg1"/>
                </a:solidFill>
              </a:rPr>
              <a:t>P</a:t>
            </a:r>
            <a:r>
              <a:rPr lang="fr-FR" sz="2800" baseline="-25000" dirty="0" smtClean="0">
                <a:solidFill>
                  <a:schemeClr val="bg1"/>
                </a:solidFill>
              </a:rPr>
              <a:t>0</a:t>
            </a:r>
            <a:r>
              <a:rPr lang="fr-FR" sz="2800" dirty="0" smtClean="0"/>
              <a:t> = 14,5 PSI</a:t>
            </a:r>
            <a:endParaRPr lang="fr-FR" sz="2800" baseline="30000" dirty="0" smtClean="0"/>
          </a:p>
          <a:p>
            <a:endParaRPr lang="fr-FR" sz="2800" dirty="0"/>
          </a:p>
        </p:txBody>
      </p:sp>
      <p:graphicFrame>
        <p:nvGraphicFramePr>
          <p:cNvPr id="75784" name="Object 8"/>
          <p:cNvGraphicFramePr>
            <a:graphicFrameLocks noChangeAspect="1"/>
          </p:cNvGraphicFramePr>
          <p:nvPr/>
        </p:nvGraphicFramePr>
        <p:xfrm>
          <a:off x="6588224" y="2636912"/>
          <a:ext cx="2178050" cy="1249363"/>
        </p:xfrm>
        <a:graphic>
          <a:graphicData uri="http://schemas.openxmlformats.org/presentationml/2006/ole">
            <mc:AlternateContent xmlns:mc="http://schemas.openxmlformats.org/markup-compatibility/2006">
              <mc:Choice xmlns:v="urn:schemas-microsoft-com:vml" Requires="v">
                <p:oleObj spid="_x0000_s75859" name="Équation" r:id="rId5" imgW="685800" imgH="393480" progId="Equation.3">
                  <p:embed/>
                </p:oleObj>
              </mc:Choice>
              <mc:Fallback>
                <p:oleObj name="Équation" r:id="rId5" imgW="685800" imgH="393480" progId="Equation.3">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224" y="2636912"/>
                        <a:ext cx="2178050" cy="1249363"/>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3" name="ZoneTexte 12"/>
          <p:cNvSpPr txBox="1"/>
          <p:nvPr/>
        </p:nvSpPr>
        <p:spPr>
          <a:xfrm>
            <a:off x="4788024" y="5805264"/>
            <a:ext cx="4104456" cy="954107"/>
          </a:xfrm>
          <a:prstGeom prst="rect">
            <a:avLst/>
          </a:prstGeom>
          <a:noFill/>
        </p:spPr>
        <p:txBody>
          <a:bodyPr wrap="square" rtlCol="0">
            <a:spAutoFit/>
          </a:bodyPr>
          <a:lstStyle/>
          <a:p>
            <a:pPr algn="ctr"/>
            <a:r>
              <a:rPr lang="fr-FR" sz="2800" dirty="0" smtClean="0"/>
              <a:t>Pound per Square </a:t>
            </a:r>
            <a:r>
              <a:rPr lang="fr-FR" sz="2800" dirty="0" err="1" smtClean="0"/>
              <a:t>Inch</a:t>
            </a:r>
            <a:r>
              <a:rPr lang="fr-FR" sz="2800" dirty="0" smtClean="0"/>
              <a:t> = Livre par pouce carré</a:t>
            </a:r>
            <a:endParaRPr lang="fr-FR" sz="2800" dirty="0"/>
          </a:p>
        </p:txBody>
      </p:sp>
      <p:graphicFrame>
        <p:nvGraphicFramePr>
          <p:cNvPr id="75785" name="Object 9"/>
          <p:cNvGraphicFramePr>
            <a:graphicFrameLocks noChangeAspect="1"/>
          </p:cNvGraphicFramePr>
          <p:nvPr/>
        </p:nvGraphicFramePr>
        <p:xfrm>
          <a:off x="5940152" y="4581128"/>
          <a:ext cx="2111574" cy="520540"/>
        </p:xfrm>
        <a:graphic>
          <a:graphicData uri="http://schemas.openxmlformats.org/presentationml/2006/ole">
            <mc:AlternateContent xmlns:mc="http://schemas.openxmlformats.org/markup-compatibility/2006">
              <mc:Choice xmlns:v="urn:schemas-microsoft-com:vml" Requires="v">
                <p:oleObj spid="_x0000_s75860" name="Équation" r:id="rId7" imgW="825480" imgH="203040" progId="Equation.3">
                  <p:embed/>
                </p:oleObj>
              </mc:Choice>
              <mc:Fallback>
                <p:oleObj name="Équation" r:id="rId7" imgW="825480" imgH="203040" progId="Equation.3">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152" y="4581128"/>
                        <a:ext cx="2111574" cy="520540"/>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83"/>
                                        </p:tgtEl>
                                        <p:attrNameLst>
                                          <p:attrName>style.visibility</p:attrName>
                                        </p:attrNameLst>
                                      </p:cBhvr>
                                      <p:to>
                                        <p:strVal val="visible"/>
                                      </p:to>
                                    </p:set>
                                    <p:animEffect transition="in" filter="fade">
                                      <p:cBhvr>
                                        <p:cTn id="7" dur="2000"/>
                                        <p:tgtEl>
                                          <p:spTgt spid="757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0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784"/>
                                        </p:tgtEl>
                                        <p:attrNameLst>
                                          <p:attrName>style.visibility</p:attrName>
                                        </p:attrNameLst>
                                      </p:cBhvr>
                                      <p:to>
                                        <p:strVal val="visible"/>
                                      </p:to>
                                    </p:set>
                                    <p:animEffect transition="in" filter="fade">
                                      <p:cBhvr>
                                        <p:cTn id="17" dur="2000"/>
                                        <p:tgtEl>
                                          <p:spTgt spid="757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5785"/>
                                        </p:tgtEl>
                                        <p:attrNameLst>
                                          <p:attrName>style.visibility</p:attrName>
                                        </p:attrNameLst>
                                      </p:cBhvr>
                                      <p:to>
                                        <p:strVal val="visible"/>
                                      </p:to>
                                    </p:set>
                                    <p:animEffect transition="in" filter="fade">
                                      <p:cBhvr>
                                        <p:cTn id="27" dur="2000"/>
                                        <p:tgtEl>
                                          <p:spTgt spid="75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5416"/>
            <a:ext cx="8229600" cy="1143000"/>
          </a:xfrm>
        </p:spPr>
        <p:txBody>
          <a:bodyPr>
            <a:normAutofit/>
          </a:bodyPr>
          <a:lstStyle/>
          <a:p>
            <a:r>
              <a:rPr lang="fr-FR" dirty="0" smtClean="0"/>
              <a:t>Manomètre à tube ouvert</a:t>
            </a:r>
            <a:endParaRPr lang="fr-FR" dirty="0"/>
          </a:p>
        </p:txBody>
      </p:sp>
      <p:pic>
        <p:nvPicPr>
          <p:cNvPr id="58371" name="Picture 3"/>
          <p:cNvPicPr>
            <a:picLocks noChangeAspect="1" noChangeArrowheads="1"/>
          </p:cNvPicPr>
          <p:nvPr/>
        </p:nvPicPr>
        <p:blipFill>
          <a:blip r:embed="rId2" cstate="print"/>
          <a:srcRect l="21656" t="25200" r="42907" b="24367"/>
          <a:stretch>
            <a:fillRect/>
          </a:stretch>
        </p:blipFill>
        <p:spPr bwMode="auto">
          <a:xfrm>
            <a:off x="611560" y="1052736"/>
            <a:ext cx="3240360" cy="2594063"/>
          </a:xfrm>
          <a:prstGeom prst="rect">
            <a:avLst/>
          </a:prstGeom>
          <a:noFill/>
          <a:ln w="9525">
            <a:noFill/>
            <a:miter lim="800000"/>
            <a:headEnd/>
            <a:tailEnd/>
          </a:ln>
        </p:spPr>
      </p:pic>
      <p:pic>
        <p:nvPicPr>
          <p:cNvPr id="58373" name="Picture 5"/>
          <p:cNvPicPr>
            <a:picLocks noChangeAspect="1" noChangeArrowheads="1"/>
          </p:cNvPicPr>
          <p:nvPr/>
        </p:nvPicPr>
        <p:blipFill>
          <a:blip r:embed="rId3" cstate="print"/>
          <a:srcRect l="21262" t="23533" r="42907" b="25101"/>
          <a:stretch>
            <a:fillRect/>
          </a:stretch>
        </p:blipFill>
        <p:spPr bwMode="auto">
          <a:xfrm>
            <a:off x="5220072" y="1124744"/>
            <a:ext cx="3070098" cy="2475656"/>
          </a:xfrm>
          <a:prstGeom prst="rect">
            <a:avLst/>
          </a:prstGeom>
          <a:noFill/>
          <a:ln w="9525">
            <a:noFill/>
            <a:miter lim="800000"/>
            <a:headEnd/>
            <a:tailEnd/>
          </a:ln>
        </p:spPr>
      </p:pic>
      <p:pic>
        <p:nvPicPr>
          <p:cNvPr id="58370" name="Picture 2"/>
          <p:cNvPicPr>
            <a:picLocks noChangeAspect="1" noChangeArrowheads="1"/>
          </p:cNvPicPr>
          <p:nvPr/>
        </p:nvPicPr>
        <p:blipFill>
          <a:blip r:embed="rId4" cstate="print"/>
          <a:srcRect l="22050" t="22400" r="29913" b="26067"/>
          <a:stretch>
            <a:fillRect/>
          </a:stretch>
        </p:blipFill>
        <p:spPr bwMode="auto">
          <a:xfrm>
            <a:off x="1907704" y="3933056"/>
            <a:ext cx="4341552" cy="2619867"/>
          </a:xfrm>
          <a:prstGeom prst="rect">
            <a:avLst/>
          </a:prstGeom>
          <a:noFill/>
          <a:ln w="9525">
            <a:noFill/>
            <a:miter lim="800000"/>
            <a:headEnd/>
            <a:tailEnd/>
          </a:ln>
        </p:spPr>
      </p:pic>
      <p:sp>
        <p:nvSpPr>
          <p:cNvPr id="8" name="ZoneTexte 7"/>
          <p:cNvSpPr txBox="1"/>
          <p:nvPr/>
        </p:nvSpPr>
        <p:spPr>
          <a:xfrm>
            <a:off x="5796136" y="5013176"/>
            <a:ext cx="3168352" cy="954107"/>
          </a:xfrm>
          <a:prstGeom prst="rect">
            <a:avLst/>
          </a:prstGeom>
          <a:solidFill>
            <a:schemeClr val="accent6">
              <a:lumMod val="20000"/>
              <a:lumOff val="80000"/>
            </a:schemeClr>
          </a:solidFill>
        </p:spPr>
        <p:txBody>
          <a:bodyPr wrap="square" rtlCol="0">
            <a:spAutoFit/>
          </a:bodyPr>
          <a:lstStyle/>
          <a:p>
            <a:pPr algn="ctr"/>
            <a:r>
              <a:rPr lang="fr-FR" sz="2800" dirty="0" smtClean="0"/>
              <a:t>Mesure de pression relative</a:t>
            </a:r>
            <a:endParaRPr lang="fr-FR" sz="2800" dirty="0"/>
          </a:p>
        </p:txBody>
      </p:sp>
      <p:sp>
        <p:nvSpPr>
          <p:cNvPr id="7" name="ZoneTexte 6"/>
          <p:cNvSpPr txBox="1"/>
          <p:nvPr/>
        </p:nvSpPr>
        <p:spPr>
          <a:xfrm>
            <a:off x="4427984" y="5445224"/>
            <a:ext cx="254424" cy="301273"/>
          </a:xfrm>
          <a:prstGeom prst="rect">
            <a:avLst/>
          </a:prstGeom>
          <a:noFill/>
        </p:spPr>
        <p:txBody>
          <a:bodyPr wrap="square" rtlCol="0">
            <a:spAutoFit/>
          </a:bodyPr>
          <a:lstStyle/>
          <a:p>
            <a:pPr algn="ctr"/>
            <a:r>
              <a:rPr lang="fr-FR" dirty="0" smtClean="0"/>
              <a:t>h</a:t>
            </a:r>
            <a:endParaRPr lang="fr-FR" baseline="-25000" dirty="0"/>
          </a:p>
        </p:txBody>
      </p:sp>
      <p:sp>
        <p:nvSpPr>
          <p:cNvPr id="9" name="ZoneTexte 8"/>
          <p:cNvSpPr txBox="1"/>
          <p:nvPr/>
        </p:nvSpPr>
        <p:spPr>
          <a:xfrm>
            <a:off x="2339752" y="4797152"/>
            <a:ext cx="548783" cy="523220"/>
          </a:xfrm>
          <a:prstGeom prst="rect">
            <a:avLst/>
          </a:prstGeom>
          <a:noFill/>
        </p:spPr>
        <p:txBody>
          <a:bodyPr wrap="square" rtlCol="0">
            <a:spAutoFit/>
          </a:bodyPr>
          <a:lstStyle/>
          <a:p>
            <a:pPr algn="ctr"/>
            <a:r>
              <a:rPr lang="fr-FR" sz="2800" dirty="0" smtClean="0"/>
              <a:t>P</a:t>
            </a:r>
            <a:endParaRPr lang="fr-FR" sz="2800" baseline="-25000" dirty="0"/>
          </a:p>
        </p:txBody>
      </p:sp>
      <p:sp>
        <p:nvSpPr>
          <p:cNvPr id="10" name="ZoneTexte 9"/>
          <p:cNvSpPr txBox="1"/>
          <p:nvPr/>
        </p:nvSpPr>
        <p:spPr>
          <a:xfrm>
            <a:off x="5292080" y="3573016"/>
            <a:ext cx="548783" cy="523220"/>
          </a:xfrm>
          <a:prstGeom prst="rect">
            <a:avLst/>
          </a:prstGeom>
          <a:noFill/>
        </p:spPr>
        <p:txBody>
          <a:bodyPr wrap="square" rtlCol="0">
            <a:spAutoFit/>
          </a:bodyPr>
          <a:lstStyle/>
          <a:p>
            <a:pPr algn="ctr"/>
            <a:r>
              <a:rPr lang="fr-FR" sz="2800" dirty="0" smtClean="0"/>
              <a:t>P</a:t>
            </a:r>
            <a:r>
              <a:rPr lang="fr-FR" sz="2800" baseline="-25000" dirty="0" smtClean="0"/>
              <a:t>0</a:t>
            </a:r>
            <a:endParaRPr lang="fr-FR" sz="2800" baseline="-25000" dirty="0"/>
          </a:p>
        </p:txBody>
      </p:sp>
      <p:cxnSp>
        <p:nvCxnSpPr>
          <p:cNvPr id="12" name="Connecteur droit 11"/>
          <p:cNvCxnSpPr/>
          <p:nvPr/>
        </p:nvCxnSpPr>
        <p:spPr>
          <a:xfrm>
            <a:off x="3752294" y="6191938"/>
            <a:ext cx="1152128"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3401132" y="5893060"/>
            <a:ext cx="413761" cy="523220"/>
          </a:xfrm>
          <a:prstGeom prst="rect">
            <a:avLst/>
          </a:prstGeom>
          <a:noFill/>
        </p:spPr>
        <p:txBody>
          <a:bodyPr wrap="square" rtlCol="0">
            <a:spAutoFit/>
          </a:bodyPr>
          <a:lstStyle/>
          <a:p>
            <a:pPr algn="ctr"/>
            <a:r>
              <a:rPr lang="fr-FR" sz="2800" dirty="0" smtClean="0">
                <a:solidFill>
                  <a:srgbClr val="FF0000"/>
                </a:solidFill>
              </a:rPr>
              <a:t>A</a:t>
            </a:r>
            <a:endParaRPr lang="fr-FR" sz="2800" baseline="-25000" dirty="0">
              <a:solidFill>
                <a:srgbClr val="FF0000"/>
              </a:solidFill>
            </a:endParaRPr>
          </a:p>
        </p:txBody>
      </p:sp>
      <p:sp>
        <p:nvSpPr>
          <p:cNvPr id="14" name="Multiplier 13"/>
          <p:cNvSpPr/>
          <p:nvPr/>
        </p:nvSpPr>
        <p:spPr>
          <a:xfrm>
            <a:off x="3722564" y="6071925"/>
            <a:ext cx="206881" cy="192021"/>
          </a:xfrm>
          <a:prstGeom prst="mathMultiply">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Multiplier 14"/>
          <p:cNvSpPr/>
          <p:nvPr/>
        </p:nvSpPr>
        <p:spPr>
          <a:xfrm>
            <a:off x="4716016" y="6093296"/>
            <a:ext cx="206881" cy="192021"/>
          </a:xfrm>
          <a:prstGeom prst="mathMultiply">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4807295" y="5922646"/>
            <a:ext cx="413761" cy="523220"/>
          </a:xfrm>
          <a:prstGeom prst="rect">
            <a:avLst/>
          </a:prstGeom>
          <a:noFill/>
        </p:spPr>
        <p:txBody>
          <a:bodyPr wrap="square" rtlCol="0">
            <a:spAutoFit/>
          </a:bodyPr>
          <a:lstStyle/>
          <a:p>
            <a:pPr algn="ctr"/>
            <a:r>
              <a:rPr lang="fr-FR" sz="2800" dirty="0" smtClean="0">
                <a:solidFill>
                  <a:srgbClr val="FF0000"/>
                </a:solidFill>
              </a:rPr>
              <a:t>B</a:t>
            </a:r>
            <a:endParaRPr lang="fr-FR" sz="2800" baseline="-25000" dirty="0">
              <a:solidFill>
                <a:srgbClr val="FF0000"/>
              </a:solidFill>
            </a:endParaRPr>
          </a:p>
        </p:txBody>
      </p:sp>
      <p:sp>
        <p:nvSpPr>
          <p:cNvPr id="17" name="Multiplier 16"/>
          <p:cNvSpPr/>
          <p:nvPr/>
        </p:nvSpPr>
        <p:spPr>
          <a:xfrm>
            <a:off x="4724894" y="4976680"/>
            <a:ext cx="206881" cy="192021"/>
          </a:xfrm>
          <a:prstGeom prst="mathMultiply">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4832414" y="4797152"/>
            <a:ext cx="413761" cy="523220"/>
          </a:xfrm>
          <a:prstGeom prst="rect">
            <a:avLst/>
          </a:prstGeom>
          <a:noFill/>
        </p:spPr>
        <p:txBody>
          <a:bodyPr wrap="square" rtlCol="0">
            <a:spAutoFit/>
          </a:bodyPr>
          <a:lstStyle/>
          <a:p>
            <a:pPr algn="ctr"/>
            <a:r>
              <a:rPr lang="fr-FR" sz="2800" dirty="0" smtClean="0">
                <a:solidFill>
                  <a:srgbClr val="FF0000"/>
                </a:solidFill>
              </a:rPr>
              <a:t>C</a:t>
            </a:r>
            <a:endParaRPr lang="fr-FR" sz="2800" baseline="-25000" dirty="0">
              <a:solidFill>
                <a:srgbClr val="FF0000"/>
              </a:solidFill>
            </a:endParaRPr>
          </a:p>
        </p:txBody>
      </p:sp>
      <p:sp>
        <p:nvSpPr>
          <p:cNvPr id="19" name="ZoneTexte 18"/>
          <p:cNvSpPr txBox="1"/>
          <p:nvPr/>
        </p:nvSpPr>
        <p:spPr>
          <a:xfrm>
            <a:off x="1259632" y="2924944"/>
            <a:ext cx="288032" cy="369332"/>
          </a:xfrm>
          <a:prstGeom prst="rect">
            <a:avLst/>
          </a:prstGeom>
          <a:noFill/>
          <a:ln>
            <a:solidFill>
              <a:schemeClr val="tx1"/>
            </a:solidFill>
          </a:ln>
        </p:spPr>
        <p:txBody>
          <a:bodyPr wrap="square" rtlCol="0">
            <a:spAutoFit/>
          </a:bodyPr>
          <a:lstStyle/>
          <a:p>
            <a:pPr algn="ctr"/>
            <a:r>
              <a:rPr lang="fr-FR" dirty="0" smtClean="0"/>
              <a:t>1</a:t>
            </a:r>
            <a:endParaRPr lang="fr-FR" dirty="0"/>
          </a:p>
        </p:txBody>
      </p:sp>
      <p:sp>
        <p:nvSpPr>
          <p:cNvPr id="20" name="ZoneTexte 19"/>
          <p:cNvSpPr txBox="1"/>
          <p:nvPr/>
        </p:nvSpPr>
        <p:spPr>
          <a:xfrm>
            <a:off x="5940152" y="3077344"/>
            <a:ext cx="288032" cy="369332"/>
          </a:xfrm>
          <a:prstGeom prst="rect">
            <a:avLst/>
          </a:prstGeom>
          <a:noFill/>
          <a:ln>
            <a:solidFill>
              <a:schemeClr val="tx1"/>
            </a:solidFill>
          </a:ln>
        </p:spPr>
        <p:txBody>
          <a:bodyPr wrap="square" rtlCol="0">
            <a:spAutoFit/>
          </a:bodyPr>
          <a:lstStyle/>
          <a:p>
            <a:pPr algn="ctr"/>
            <a:r>
              <a:rPr lang="fr-FR" dirty="0" smtClean="0"/>
              <a:t>2</a:t>
            </a:r>
            <a:endParaRPr lang="fr-FR" dirty="0"/>
          </a:p>
        </p:txBody>
      </p:sp>
      <p:sp>
        <p:nvSpPr>
          <p:cNvPr id="21" name="ZoneTexte 20"/>
          <p:cNvSpPr txBox="1"/>
          <p:nvPr/>
        </p:nvSpPr>
        <p:spPr>
          <a:xfrm>
            <a:off x="2627784" y="5939988"/>
            <a:ext cx="288032" cy="369332"/>
          </a:xfrm>
          <a:prstGeom prst="rect">
            <a:avLst/>
          </a:prstGeom>
          <a:noFill/>
          <a:ln>
            <a:solidFill>
              <a:schemeClr val="tx1"/>
            </a:solidFill>
          </a:ln>
        </p:spPr>
        <p:txBody>
          <a:bodyPr wrap="square" rtlCol="0">
            <a:spAutoFit/>
          </a:bodyPr>
          <a:lstStyle/>
          <a:p>
            <a:pPr algn="ctr"/>
            <a:r>
              <a:rPr lang="fr-FR" dirty="0" smtClean="0"/>
              <a:t>3</a:t>
            </a:r>
            <a:endParaRPr lang="fr-FR" dirty="0"/>
          </a:p>
        </p:txBody>
      </p:sp>
      <p:sp>
        <p:nvSpPr>
          <p:cNvPr id="22" name="ZoneTexte 21"/>
          <p:cNvSpPr txBox="1"/>
          <p:nvPr/>
        </p:nvSpPr>
        <p:spPr>
          <a:xfrm>
            <a:off x="3333620" y="692696"/>
            <a:ext cx="548783" cy="523220"/>
          </a:xfrm>
          <a:prstGeom prst="rect">
            <a:avLst/>
          </a:prstGeom>
          <a:noFill/>
        </p:spPr>
        <p:txBody>
          <a:bodyPr wrap="square" rtlCol="0">
            <a:spAutoFit/>
          </a:bodyPr>
          <a:lstStyle/>
          <a:p>
            <a:pPr algn="ctr"/>
            <a:r>
              <a:rPr lang="fr-FR" sz="2800" dirty="0" smtClean="0"/>
              <a:t>P</a:t>
            </a:r>
            <a:r>
              <a:rPr lang="fr-FR" sz="2800" baseline="-25000" dirty="0" smtClean="0"/>
              <a:t>0</a:t>
            </a:r>
            <a:endParaRPr lang="fr-FR" sz="2800" baseline="-25000" dirty="0"/>
          </a:p>
        </p:txBody>
      </p:sp>
      <p:sp>
        <p:nvSpPr>
          <p:cNvPr id="23" name="ZoneTexte 22"/>
          <p:cNvSpPr txBox="1"/>
          <p:nvPr/>
        </p:nvSpPr>
        <p:spPr>
          <a:xfrm>
            <a:off x="7812360" y="836712"/>
            <a:ext cx="548783" cy="523220"/>
          </a:xfrm>
          <a:prstGeom prst="rect">
            <a:avLst/>
          </a:prstGeom>
          <a:noFill/>
        </p:spPr>
        <p:txBody>
          <a:bodyPr wrap="square" rtlCol="0">
            <a:spAutoFit/>
          </a:bodyPr>
          <a:lstStyle/>
          <a:p>
            <a:pPr algn="ctr"/>
            <a:r>
              <a:rPr lang="fr-FR" sz="2800" dirty="0" smtClean="0"/>
              <a:t>P</a:t>
            </a:r>
            <a:r>
              <a:rPr lang="fr-FR" sz="2800" baseline="-25000" dirty="0" smtClean="0"/>
              <a:t>0</a:t>
            </a:r>
            <a:endParaRPr lang="fr-FR" sz="2800" baseline="-250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29600" cy="1143000"/>
          </a:xfrm>
        </p:spPr>
        <p:txBody>
          <a:bodyPr/>
          <a:lstStyle/>
          <a:p>
            <a:r>
              <a:rPr lang="fr-FR" dirty="0" smtClean="0"/>
              <a:t>Manomètre à tube ouvert</a:t>
            </a:r>
            <a:endParaRPr lang="fr-FR" dirty="0"/>
          </a:p>
        </p:txBody>
      </p:sp>
      <p:graphicFrame>
        <p:nvGraphicFramePr>
          <p:cNvPr id="104452" name="Object 4"/>
          <p:cNvGraphicFramePr>
            <a:graphicFrameLocks noChangeAspect="1"/>
          </p:cNvGraphicFramePr>
          <p:nvPr/>
        </p:nvGraphicFramePr>
        <p:xfrm>
          <a:off x="5580112" y="5013176"/>
          <a:ext cx="2779712" cy="630237"/>
        </p:xfrm>
        <a:graphic>
          <a:graphicData uri="http://schemas.openxmlformats.org/presentationml/2006/ole">
            <mc:AlternateContent xmlns:mc="http://schemas.openxmlformats.org/markup-compatibility/2006">
              <mc:Choice xmlns:v="urn:schemas-microsoft-com:vml" Requires="v">
                <p:oleObj spid="_x0000_s104555" name="Équation" r:id="rId3" imgW="1066680" imgH="241200" progId="Equation.3">
                  <p:embed/>
                </p:oleObj>
              </mc:Choice>
              <mc:Fallback>
                <p:oleObj name="Équation" r:id="rId3" imgW="1066680" imgH="2412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5013176"/>
                        <a:ext cx="2779712" cy="630237"/>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104454" name="Object 6"/>
          <p:cNvGraphicFramePr>
            <a:graphicFrameLocks noChangeAspect="1"/>
          </p:cNvGraphicFramePr>
          <p:nvPr/>
        </p:nvGraphicFramePr>
        <p:xfrm>
          <a:off x="5857875" y="5934075"/>
          <a:ext cx="2251075" cy="630238"/>
        </p:xfrm>
        <a:graphic>
          <a:graphicData uri="http://schemas.openxmlformats.org/presentationml/2006/ole">
            <mc:AlternateContent xmlns:mc="http://schemas.openxmlformats.org/markup-compatibility/2006">
              <mc:Choice xmlns:v="urn:schemas-microsoft-com:vml" Requires="v">
                <p:oleObj spid="_x0000_s104556" name="Équation" r:id="rId5" imgW="863280" imgH="241200" progId="Equation.3">
                  <p:embed/>
                </p:oleObj>
              </mc:Choice>
              <mc:Fallback>
                <p:oleObj name="Équation" r:id="rId5" imgW="863280" imgH="2412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5" y="5934075"/>
                        <a:ext cx="2251075" cy="630238"/>
                      </a:xfrm>
                      <a:prstGeom prst="rect">
                        <a:avLst/>
                      </a:prstGeom>
                      <a:solidFill>
                        <a:srgbClr val="FFCC99"/>
                      </a:solidFill>
                      <a:ln w="9525">
                        <a:solidFill>
                          <a:schemeClr val="tx1"/>
                        </a:solidFill>
                        <a:miter lim="800000"/>
                        <a:headEnd/>
                        <a:tailEnd/>
                      </a:ln>
                    </p:spPr>
                  </p:pic>
                </p:oleObj>
              </mc:Fallback>
            </mc:AlternateContent>
          </a:graphicData>
        </a:graphic>
      </p:graphicFrame>
      <p:grpSp>
        <p:nvGrpSpPr>
          <p:cNvPr id="66" name="Groupe 65"/>
          <p:cNvGrpSpPr/>
          <p:nvPr/>
        </p:nvGrpSpPr>
        <p:grpSpPr>
          <a:xfrm>
            <a:off x="442386" y="1027603"/>
            <a:ext cx="3528392" cy="5407898"/>
            <a:chOff x="384690" y="1221885"/>
            <a:chExt cx="3528392" cy="5407898"/>
          </a:xfrm>
        </p:grpSpPr>
        <p:pic>
          <p:nvPicPr>
            <p:cNvPr id="104450" name="Picture 2" descr="C:\Users\dsarmeo\AppData\Local\Microsoft\Windows\Temporary Internet Files\Content.Outlook\BLUX0L0U\1794_001.jpg"/>
            <p:cNvPicPr>
              <a:picLocks noChangeAspect="1" noChangeArrowheads="1"/>
            </p:cNvPicPr>
            <p:nvPr/>
          </p:nvPicPr>
          <p:blipFill>
            <a:blip r:embed="rId7" cstate="print"/>
            <a:srcRect l="19017" t="9199" r="62816" b="74201"/>
            <a:stretch>
              <a:fillRect/>
            </a:stretch>
          </p:blipFill>
          <p:spPr bwMode="auto">
            <a:xfrm rot="21540000">
              <a:off x="849367" y="1221885"/>
              <a:ext cx="2912920" cy="3764640"/>
            </a:xfrm>
            <a:prstGeom prst="rect">
              <a:avLst/>
            </a:prstGeom>
            <a:noFill/>
          </p:spPr>
        </p:pic>
        <p:sp>
          <p:nvSpPr>
            <p:cNvPr id="6" name="ZoneTexte 5"/>
            <p:cNvSpPr txBox="1"/>
            <p:nvPr/>
          </p:nvSpPr>
          <p:spPr>
            <a:xfrm>
              <a:off x="384690" y="1988842"/>
              <a:ext cx="548783" cy="523220"/>
            </a:xfrm>
            <a:prstGeom prst="rect">
              <a:avLst/>
            </a:prstGeom>
            <a:noFill/>
          </p:spPr>
          <p:txBody>
            <a:bodyPr wrap="square" rtlCol="0">
              <a:spAutoFit/>
            </a:bodyPr>
            <a:lstStyle/>
            <a:p>
              <a:pPr algn="ctr"/>
              <a:r>
                <a:rPr lang="fr-FR" sz="2800" dirty="0" smtClean="0"/>
                <a:t>P</a:t>
              </a:r>
              <a:endParaRPr lang="fr-FR" sz="2800" baseline="-25000" dirty="0"/>
            </a:p>
          </p:txBody>
        </p:sp>
        <p:sp>
          <p:nvSpPr>
            <p:cNvPr id="7" name="ZoneTexte 6"/>
            <p:cNvSpPr txBox="1"/>
            <p:nvPr/>
          </p:nvSpPr>
          <p:spPr>
            <a:xfrm>
              <a:off x="2267744" y="1365901"/>
              <a:ext cx="548783" cy="523220"/>
            </a:xfrm>
            <a:prstGeom prst="rect">
              <a:avLst/>
            </a:prstGeom>
            <a:noFill/>
          </p:spPr>
          <p:txBody>
            <a:bodyPr wrap="square" rtlCol="0">
              <a:spAutoFit/>
            </a:bodyPr>
            <a:lstStyle/>
            <a:p>
              <a:pPr algn="ctr"/>
              <a:r>
                <a:rPr lang="fr-FR" sz="2800" dirty="0" smtClean="0"/>
                <a:t>P</a:t>
              </a:r>
              <a:r>
                <a:rPr lang="fr-FR" sz="2800" baseline="-25000" dirty="0" smtClean="0"/>
                <a:t>0</a:t>
              </a:r>
              <a:endParaRPr lang="fr-FR" sz="2800" baseline="-25000" dirty="0"/>
            </a:p>
          </p:txBody>
        </p:sp>
        <p:sp>
          <p:nvSpPr>
            <p:cNvPr id="9" name="ZoneTexte 8"/>
            <p:cNvSpPr txBox="1"/>
            <p:nvPr/>
          </p:nvSpPr>
          <p:spPr>
            <a:xfrm>
              <a:off x="1464810" y="3645026"/>
              <a:ext cx="413761" cy="523220"/>
            </a:xfrm>
            <a:prstGeom prst="rect">
              <a:avLst/>
            </a:prstGeom>
            <a:noFill/>
          </p:spPr>
          <p:txBody>
            <a:bodyPr wrap="square" rtlCol="0">
              <a:spAutoFit/>
            </a:bodyPr>
            <a:lstStyle/>
            <a:p>
              <a:pPr algn="ctr"/>
              <a:r>
                <a:rPr lang="fr-FR" sz="2800" dirty="0" smtClean="0">
                  <a:solidFill>
                    <a:srgbClr val="FF0000"/>
                  </a:solidFill>
                </a:rPr>
                <a:t>A</a:t>
              </a:r>
              <a:endParaRPr lang="fr-FR" sz="2800" baseline="-25000" dirty="0">
                <a:solidFill>
                  <a:srgbClr val="FF0000"/>
                </a:solidFill>
              </a:endParaRPr>
            </a:p>
          </p:txBody>
        </p:sp>
        <p:sp>
          <p:nvSpPr>
            <p:cNvPr id="10" name="ZoneTexte 9"/>
            <p:cNvSpPr txBox="1"/>
            <p:nvPr/>
          </p:nvSpPr>
          <p:spPr>
            <a:xfrm>
              <a:off x="3499321" y="3717034"/>
              <a:ext cx="413761" cy="523220"/>
            </a:xfrm>
            <a:prstGeom prst="rect">
              <a:avLst/>
            </a:prstGeom>
            <a:noFill/>
          </p:spPr>
          <p:txBody>
            <a:bodyPr wrap="square" rtlCol="0">
              <a:spAutoFit/>
            </a:bodyPr>
            <a:lstStyle/>
            <a:p>
              <a:pPr algn="ctr"/>
              <a:r>
                <a:rPr lang="fr-FR" sz="2800" dirty="0" smtClean="0">
                  <a:solidFill>
                    <a:srgbClr val="FF0000"/>
                  </a:solidFill>
                </a:rPr>
                <a:t>B</a:t>
              </a:r>
              <a:endParaRPr lang="fr-FR" sz="2800" baseline="-25000" dirty="0">
                <a:solidFill>
                  <a:srgbClr val="FF0000"/>
                </a:solidFill>
              </a:endParaRPr>
            </a:p>
          </p:txBody>
        </p:sp>
        <p:sp>
          <p:nvSpPr>
            <p:cNvPr id="13" name="Multiplier 12"/>
            <p:cNvSpPr/>
            <p:nvPr/>
          </p:nvSpPr>
          <p:spPr>
            <a:xfrm>
              <a:off x="2878336" y="2430415"/>
              <a:ext cx="206881" cy="192021"/>
            </a:xfrm>
            <a:prstGeom prst="mathMultiply">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3085482" y="2132858"/>
              <a:ext cx="413761" cy="523220"/>
            </a:xfrm>
            <a:prstGeom prst="rect">
              <a:avLst/>
            </a:prstGeom>
            <a:noFill/>
          </p:spPr>
          <p:txBody>
            <a:bodyPr wrap="square" rtlCol="0">
              <a:spAutoFit/>
            </a:bodyPr>
            <a:lstStyle/>
            <a:p>
              <a:pPr algn="ctr"/>
              <a:r>
                <a:rPr lang="fr-FR" sz="2800" dirty="0" smtClean="0">
                  <a:solidFill>
                    <a:srgbClr val="FF0000"/>
                  </a:solidFill>
                </a:rPr>
                <a:t>C</a:t>
              </a:r>
              <a:endParaRPr lang="fr-FR" sz="2800" baseline="-25000" dirty="0">
                <a:solidFill>
                  <a:srgbClr val="FF0000"/>
                </a:solidFill>
              </a:endParaRPr>
            </a:p>
          </p:txBody>
        </p:sp>
        <p:sp>
          <p:nvSpPr>
            <p:cNvPr id="15" name="Multiplier 14"/>
            <p:cNvSpPr/>
            <p:nvPr/>
          </p:nvSpPr>
          <p:spPr>
            <a:xfrm>
              <a:off x="2875874" y="3958189"/>
              <a:ext cx="206881" cy="192021"/>
            </a:xfrm>
            <a:prstGeom prst="mathMultiply">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04451" name="Object 3"/>
            <p:cNvGraphicFramePr>
              <a:graphicFrameLocks noChangeAspect="1"/>
            </p:cNvGraphicFramePr>
            <p:nvPr>
              <p:extLst>
                <p:ext uri="{D42A27DB-BD31-4B8C-83A1-F6EECF244321}">
                  <p14:modId xmlns:p14="http://schemas.microsoft.com/office/powerpoint/2010/main" val="2659874002"/>
                </p:ext>
              </p:extLst>
            </p:nvPr>
          </p:nvGraphicFramePr>
          <p:xfrm>
            <a:off x="1078037" y="5058431"/>
            <a:ext cx="2811462" cy="628650"/>
          </p:xfrm>
          <a:graphic>
            <a:graphicData uri="http://schemas.openxmlformats.org/presentationml/2006/ole">
              <mc:AlternateContent xmlns:mc="http://schemas.openxmlformats.org/markup-compatibility/2006">
                <mc:Choice xmlns:v="urn:schemas-microsoft-com:vml" Requires="v">
                  <p:oleObj spid="_x0000_s104557" name="Équation" r:id="rId8" imgW="1079280" imgH="241200" progId="Equation.3">
                    <p:embed/>
                  </p:oleObj>
                </mc:Choice>
                <mc:Fallback>
                  <p:oleObj name="Équation" r:id="rId8" imgW="1079280" imgH="24120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8037" y="5058431"/>
                          <a:ext cx="2811462" cy="628650"/>
                        </a:xfrm>
                        <a:prstGeom prst="rect">
                          <a:avLst/>
                        </a:prstGeom>
                        <a:solidFill>
                          <a:srgbClr val="FFCC99"/>
                        </a:solidFill>
                        <a:ln w="9525">
                          <a:solidFill>
                            <a:schemeClr val="tx1"/>
                          </a:solidFill>
                          <a:miter lim="800000"/>
                          <a:headEnd/>
                          <a:tailEnd/>
                        </a:ln>
                      </p:spPr>
                    </p:pic>
                  </p:oleObj>
                </mc:Fallback>
              </mc:AlternateContent>
            </a:graphicData>
          </a:graphic>
        </p:graphicFrame>
        <p:cxnSp>
          <p:nvCxnSpPr>
            <p:cNvPr id="26" name="Connecteur droit 25"/>
            <p:cNvCxnSpPr/>
            <p:nvPr/>
          </p:nvCxnSpPr>
          <p:spPr>
            <a:xfrm>
              <a:off x="1835696" y="4030197"/>
              <a:ext cx="21602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Multiplier 10"/>
            <p:cNvSpPr/>
            <p:nvPr/>
          </p:nvSpPr>
          <p:spPr>
            <a:xfrm>
              <a:off x="1834065" y="3924281"/>
              <a:ext cx="206881" cy="192021"/>
            </a:xfrm>
            <a:prstGeom prst="mathMultiply">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34"/>
            <p:cNvCxnSpPr/>
            <p:nvPr/>
          </p:nvCxnSpPr>
          <p:spPr>
            <a:xfrm>
              <a:off x="2887241" y="2527554"/>
              <a:ext cx="21602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4453" name="Object 5"/>
            <p:cNvGraphicFramePr>
              <a:graphicFrameLocks noChangeAspect="1"/>
            </p:cNvGraphicFramePr>
            <p:nvPr>
              <p:extLst>
                <p:ext uri="{D42A27DB-BD31-4B8C-83A1-F6EECF244321}">
                  <p14:modId xmlns:p14="http://schemas.microsoft.com/office/powerpoint/2010/main" val="1033732462"/>
                </p:ext>
              </p:extLst>
            </p:nvPr>
          </p:nvGraphicFramePr>
          <p:xfrm>
            <a:off x="1464810" y="5999546"/>
            <a:ext cx="2017712" cy="630237"/>
          </p:xfrm>
          <a:graphic>
            <a:graphicData uri="http://schemas.openxmlformats.org/presentationml/2006/ole">
              <mc:AlternateContent xmlns:mc="http://schemas.openxmlformats.org/markup-compatibility/2006">
                <mc:Choice xmlns:v="urn:schemas-microsoft-com:vml" Requires="v">
                  <p:oleObj spid="_x0000_s104558" name="Équation" r:id="rId10" imgW="774360" imgH="241200" progId="Equation.3">
                    <p:embed/>
                  </p:oleObj>
                </mc:Choice>
                <mc:Fallback>
                  <p:oleObj name="Équation" r:id="rId10" imgW="774360" imgH="24120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4810" y="5999546"/>
                          <a:ext cx="2017712" cy="630237"/>
                        </a:xfrm>
                        <a:prstGeom prst="rect">
                          <a:avLst/>
                        </a:prstGeom>
                        <a:solidFill>
                          <a:srgbClr val="FFCC99"/>
                        </a:solidFill>
                        <a:ln w="9525">
                          <a:solidFill>
                            <a:schemeClr val="tx1"/>
                          </a:solidFill>
                          <a:miter lim="800000"/>
                          <a:headEnd/>
                          <a:tailEnd/>
                        </a:ln>
                      </p:spPr>
                    </p:pic>
                  </p:oleObj>
                </mc:Fallback>
              </mc:AlternateContent>
            </a:graphicData>
          </a:graphic>
        </p:graphicFrame>
        <p:sp>
          <p:nvSpPr>
            <p:cNvPr id="46" name="Ellipse 45"/>
            <p:cNvSpPr/>
            <p:nvPr/>
          </p:nvSpPr>
          <p:spPr>
            <a:xfrm>
              <a:off x="2966558" y="3004795"/>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2966558" y="2716763"/>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2966558" y="3292827"/>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p:cNvSpPr/>
            <p:nvPr/>
          </p:nvSpPr>
          <p:spPr>
            <a:xfrm>
              <a:off x="2958348" y="3890524"/>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p:cNvSpPr/>
            <p:nvPr/>
          </p:nvSpPr>
          <p:spPr>
            <a:xfrm>
              <a:off x="2958348" y="3602492"/>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p:cNvSpPr/>
            <p:nvPr/>
          </p:nvSpPr>
          <p:spPr>
            <a:xfrm>
              <a:off x="2958348" y="4178556"/>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a:off x="2966558" y="4407636"/>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2843808" y="4653136"/>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2123728" y="4725144"/>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2483768" y="4725144"/>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p:cNvSpPr/>
            <p:nvPr/>
          </p:nvSpPr>
          <p:spPr>
            <a:xfrm>
              <a:off x="1937180" y="4149080"/>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p:cNvSpPr/>
            <p:nvPr/>
          </p:nvSpPr>
          <p:spPr>
            <a:xfrm>
              <a:off x="1928970" y="4458745"/>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7" name="Groupe 66"/>
          <p:cNvGrpSpPr/>
          <p:nvPr/>
        </p:nvGrpSpPr>
        <p:grpSpPr>
          <a:xfrm>
            <a:off x="4932040" y="1365901"/>
            <a:ext cx="3528392" cy="3473874"/>
            <a:chOff x="4932040" y="1365901"/>
            <a:chExt cx="3528392" cy="3473874"/>
          </a:xfrm>
        </p:grpSpPr>
        <p:pic>
          <p:nvPicPr>
            <p:cNvPr id="5" name="Picture 2" descr="C:\Users\dsarmeo\AppData\Local\Microsoft\Windows\Temporary Internet Files\Content.Outlook\BLUX0L0U\1794_001.jpg"/>
            <p:cNvPicPr>
              <a:picLocks noChangeAspect="1" noChangeArrowheads="1"/>
            </p:cNvPicPr>
            <p:nvPr/>
          </p:nvPicPr>
          <p:blipFill>
            <a:blip r:embed="rId7" cstate="print"/>
            <a:srcRect l="36414" t="10493" r="45354" b="73968"/>
            <a:stretch>
              <a:fillRect/>
            </a:stretch>
          </p:blipFill>
          <p:spPr bwMode="auto">
            <a:xfrm rot="21540000">
              <a:off x="5526734" y="1437151"/>
              <a:ext cx="2822807" cy="3402624"/>
            </a:xfrm>
            <a:prstGeom prst="rect">
              <a:avLst/>
            </a:prstGeom>
            <a:noFill/>
          </p:spPr>
        </p:pic>
        <p:sp>
          <p:nvSpPr>
            <p:cNvPr id="16" name="ZoneTexte 15"/>
            <p:cNvSpPr txBox="1"/>
            <p:nvPr/>
          </p:nvSpPr>
          <p:spPr>
            <a:xfrm>
              <a:off x="4932040" y="2158998"/>
              <a:ext cx="548783" cy="523220"/>
            </a:xfrm>
            <a:prstGeom prst="rect">
              <a:avLst/>
            </a:prstGeom>
            <a:noFill/>
          </p:spPr>
          <p:txBody>
            <a:bodyPr wrap="square" rtlCol="0">
              <a:spAutoFit/>
            </a:bodyPr>
            <a:lstStyle/>
            <a:p>
              <a:pPr algn="ctr"/>
              <a:r>
                <a:rPr lang="fr-FR" sz="2800" dirty="0" smtClean="0"/>
                <a:t>P</a:t>
              </a:r>
              <a:endParaRPr lang="fr-FR" sz="2800" baseline="-25000" dirty="0"/>
            </a:p>
          </p:txBody>
        </p:sp>
        <p:sp>
          <p:nvSpPr>
            <p:cNvPr id="18" name="ZoneTexte 17"/>
            <p:cNvSpPr txBox="1"/>
            <p:nvPr/>
          </p:nvSpPr>
          <p:spPr>
            <a:xfrm>
              <a:off x="6012160" y="3815182"/>
              <a:ext cx="413761" cy="523220"/>
            </a:xfrm>
            <a:prstGeom prst="rect">
              <a:avLst/>
            </a:prstGeom>
            <a:noFill/>
          </p:spPr>
          <p:txBody>
            <a:bodyPr wrap="square" rtlCol="0">
              <a:spAutoFit/>
            </a:bodyPr>
            <a:lstStyle/>
            <a:p>
              <a:pPr algn="ctr"/>
              <a:r>
                <a:rPr lang="fr-FR" sz="2800" dirty="0" smtClean="0">
                  <a:solidFill>
                    <a:srgbClr val="FF0000"/>
                  </a:solidFill>
                </a:rPr>
                <a:t>A</a:t>
              </a:r>
              <a:endParaRPr lang="fr-FR" sz="2800" baseline="-25000" dirty="0">
                <a:solidFill>
                  <a:srgbClr val="FF0000"/>
                </a:solidFill>
              </a:endParaRPr>
            </a:p>
          </p:txBody>
        </p:sp>
        <p:sp>
          <p:nvSpPr>
            <p:cNvPr id="19" name="ZoneTexte 18"/>
            <p:cNvSpPr txBox="1"/>
            <p:nvPr/>
          </p:nvSpPr>
          <p:spPr>
            <a:xfrm>
              <a:off x="8046671" y="3887190"/>
              <a:ext cx="413761" cy="523220"/>
            </a:xfrm>
            <a:prstGeom prst="rect">
              <a:avLst/>
            </a:prstGeom>
            <a:noFill/>
          </p:spPr>
          <p:txBody>
            <a:bodyPr wrap="square" rtlCol="0">
              <a:spAutoFit/>
            </a:bodyPr>
            <a:lstStyle/>
            <a:p>
              <a:pPr algn="ctr"/>
              <a:r>
                <a:rPr lang="fr-FR" sz="2800" dirty="0" smtClean="0">
                  <a:solidFill>
                    <a:srgbClr val="FF0000"/>
                  </a:solidFill>
                </a:rPr>
                <a:t>B</a:t>
              </a:r>
              <a:endParaRPr lang="fr-FR" sz="2800" baseline="-25000" dirty="0">
                <a:solidFill>
                  <a:srgbClr val="FF0000"/>
                </a:solidFill>
              </a:endParaRPr>
            </a:p>
          </p:txBody>
        </p:sp>
        <p:sp>
          <p:nvSpPr>
            <p:cNvPr id="21" name="Multiplier 20"/>
            <p:cNvSpPr/>
            <p:nvPr/>
          </p:nvSpPr>
          <p:spPr>
            <a:xfrm>
              <a:off x="6433575" y="2799771"/>
              <a:ext cx="206881" cy="192021"/>
            </a:xfrm>
            <a:prstGeom prst="mathMultiply">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6012160" y="2636912"/>
              <a:ext cx="413761" cy="523220"/>
            </a:xfrm>
            <a:prstGeom prst="rect">
              <a:avLst/>
            </a:prstGeom>
            <a:noFill/>
          </p:spPr>
          <p:txBody>
            <a:bodyPr wrap="square" rtlCol="0">
              <a:spAutoFit/>
            </a:bodyPr>
            <a:lstStyle/>
            <a:p>
              <a:pPr algn="ctr"/>
              <a:r>
                <a:rPr lang="fr-FR" sz="2800" dirty="0" smtClean="0">
                  <a:solidFill>
                    <a:srgbClr val="FF0000"/>
                  </a:solidFill>
                </a:rPr>
                <a:t>C</a:t>
              </a:r>
              <a:endParaRPr lang="fr-FR" sz="2800" baseline="-25000" dirty="0">
                <a:solidFill>
                  <a:srgbClr val="FF0000"/>
                </a:solidFill>
              </a:endParaRPr>
            </a:p>
          </p:txBody>
        </p:sp>
        <p:sp>
          <p:nvSpPr>
            <p:cNvPr id="23" name="Multiplier 22"/>
            <p:cNvSpPr/>
            <p:nvPr/>
          </p:nvSpPr>
          <p:spPr>
            <a:xfrm>
              <a:off x="7413699" y="4112871"/>
              <a:ext cx="206881" cy="192021"/>
            </a:xfrm>
            <a:prstGeom prst="mathMultiply">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29"/>
            <p:cNvCxnSpPr/>
            <p:nvPr/>
          </p:nvCxnSpPr>
          <p:spPr>
            <a:xfrm>
              <a:off x="6453733" y="2887594"/>
              <a:ext cx="14401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6554316" y="4198596"/>
              <a:ext cx="864096" cy="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Multiplier 19"/>
            <p:cNvSpPr/>
            <p:nvPr/>
          </p:nvSpPr>
          <p:spPr>
            <a:xfrm>
              <a:off x="6419515" y="4108299"/>
              <a:ext cx="206881" cy="192021"/>
            </a:xfrm>
            <a:prstGeom prst="mathMultiply">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35"/>
            <p:cNvCxnSpPr/>
            <p:nvPr/>
          </p:nvCxnSpPr>
          <p:spPr>
            <a:xfrm>
              <a:off x="7423745" y="4195545"/>
              <a:ext cx="21602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7740352" y="1365901"/>
              <a:ext cx="548783" cy="523220"/>
            </a:xfrm>
            <a:prstGeom prst="rect">
              <a:avLst/>
            </a:prstGeom>
            <a:noFill/>
          </p:spPr>
          <p:txBody>
            <a:bodyPr wrap="square" rtlCol="0">
              <a:spAutoFit/>
            </a:bodyPr>
            <a:lstStyle/>
            <a:p>
              <a:pPr algn="ctr"/>
              <a:r>
                <a:rPr lang="fr-FR" sz="2800" dirty="0" smtClean="0"/>
                <a:t>P</a:t>
              </a:r>
              <a:r>
                <a:rPr lang="fr-FR" sz="2800" baseline="-25000" dirty="0" smtClean="0"/>
                <a:t>0</a:t>
              </a:r>
              <a:endParaRPr lang="fr-FR" sz="2800" baseline="-25000" dirty="0"/>
            </a:p>
          </p:txBody>
        </p:sp>
        <p:sp>
          <p:nvSpPr>
            <p:cNvPr id="39" name="Ellipse 38"/>
            <p:cNvSpPr/>
            <p:nvPr/>
          </p:nvSpPr>
          <p:spPr>
            <a:xfrm>
              <a:off x="6516216" y="3501008"/>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6516216" y="3212976"/>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6516216" y="3789040"/>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6508006" y="4365104"/>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116910" y="4541019"/>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6876256" y="4581128"/>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p:cNvSpPr/>
            <p:nvPr/>
          </p:nvSpPr>
          <p:spPr>
            <a:xfrm>
              <a:off x="7364833" y="4524599"/>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6502396" y="2996952"/>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6660232" y="4509120"/>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6510606" y="3981008"/>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7499875" y="4365104"/>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fade">
                                      <p:cBhvr>
                                        <p:cTn id="7" dur="2000"/>
                                        <p:tgtEl>
                                          <p:spTgt spid="1044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454"/>
                                        </p:tgtEl>
                                        <p:attrNameLst>
                                          <p:attrName>style.visibility</p:attrName>
                                        </p:attrNameLst>
                                      </p:cBhvr>
                                      <p:to>
                                        <p:strVal val="visible"/>
                                      </p:to>
                                    </p:set>
                                    <p:animEffect transition="in" filter="fade">
                                      <p:cBhvr>
                                        <p:cTn id="12" dur="2000"/>
                                        <p:tgtEl>
                                          <p:spTgt spid="104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260648"/>
            <a:ext cx="8229600" cy="1143000"/>
          </a:xfrm>
        </p:spPr>
        <p:txBody>
          <a:bodyPr/>
          <a:lstStyle/>
          <a:p>
            <a:r>
              <a:rPr lang="fr-FR" dirty="0" smtClean="0"/>
              <a:t>Pression absolue /Pression relative</a:t>
            </a:r>
            <a:endParaRPr lang="fr-FR" dirty="0"/>
          </a:p>
        </p:txBody>
      </p:sp>
      <p:pic>
        <p:nvPicPr>
          <p:cNvPr id="4" name="Picture 2"/>
          <p:cNvPicPr>
            <a:picLocks noChangeAspect="1" noChangeArrowheads="1"/>
          </p:cNvPicPr>
          <p:nvPr/>
        </p:nvPicPr>
        <p:blipFill>
          <a:blip r:embed="rId2" cstate="print"/>
          <a:srcRect l="46752" t="45687" r="29835" b="33501"/>
          <a:stretch>
            <a:fillRect/>
          </a:stretch>
        </p:blipFill>
        <p:spPr bwMode="auto">
          <a:xfrm>
            <a:off x="1259632" y="1412776"/>
            <a:ext cx="7056669" cy="3528511"/>
          </a:xfrm>
          <a:prstGeom prst="rect">
            <a:avLst/>
          </a:prstGeom>
          <a:noFill/>
          <a:ln w="9525">
            <a:noFill/>
            <a:miter lim="800000"/>
            <a:headEnd/>
            <a:tailEnd/>
          </a:ln>
        </p:spPr>
      </p:pic>
      <p:sp>
        <p:nvSpPr>
          <p:cNvPr id="6" name="ZoneTexte 5"/>
          <p:cNvSpPr txBox="1"/>
          <p:nvPr/>
        </p:nvSpPr>
        <p:spPr>
          <a:xfrm>
            <a:off x="2339752" y="5373216"/>
            <a:ext cx="4464496" cy="584775"/>
          </a:xfrm>
          <a:prstGeom prst="rect">
            <a:avLst/>
          </a:prstGeom>
          <a:solidFill>
            <a:schemeClr val="accent6">
              <a:lumMod val="20000"/>
              <a:lumOff val="80000"/>
            </a:schemeClr>
          </a:solidFill>
        </p:spPr>
        <p:txBody>
          <a:bodyPr wrap="square" rtlCol="0">
            <a:spAutoFit/>
          </a:bodyPr>
          <a:lstStyle/>
          <a:p>
            <a:pPr algn="ctr"/>
            <a:r>
              <a:rPr lang="fr-FR" sz="3200" dirty="0" err="1" smtClean="0"/>
              <a:t>P</a:t>
            </a:r>
            <a:r>
              <a:rPr lang="fr-FR" sz="3200" baseline="-25000" dirty="0" err="1" smtClean="0"/>
              <a:t>absolue</a:t>
            </a:r>
            <a:r>
              <a:rPr lang="fr-FR" sz="3200" dirty="0" smtClean="0"/>
              <a:t> =  </a:t>
            </a:r>
            <a:r>
              <a:rPr lang="fr-FR" sz="3200" dirty="0" err="1" smtClean="0"/>
              <a:t>P</a:t>
            </a:r>
            <a:r>
              <a:rPr lang="fr-FR" sz="3200" baseline="-25000" dirty="0" err="1" smtClean="0"/>
              <a:t>relative</a:t>
            </a:r>
            <a:r>
              <a:rPr lang="fr-FR" sz="3200" dirty="0" smtClean="0"/>
              <a:t> + </a:t>
            </a:r>
            <a:r>
              <a:rPr lang="fr-FR" sz="3200" dirty="0" err="1" smtClean="0"/>
              <a:t>P</a:t>
            </a:r>
            <a:r>
              <a:rPr lang="fr-FR" sz="3200" baseline="-25000" dirty="0" err="1" smtClean="0"/>
              <a:t>atm</a:t>
            </a:r>
            <a:endParaRPr lang="fr-FR" sz="3200" baseline="-250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395536" y="260648"/>
            <a:ext cx="8229600" cy="1143000"/>
          </a:xfrm>
        </p:spPr>
        <p:txBody>
          <a:bodyPr>
            <a:normAutofit fontScale="90000"/>
          </a:bodyPr>
          <a:lstStyle/>
          <a:p>
            <a:r>
              <a:rPr lang="fr-FR" dirty="0" smtClean="0"/>
              <a:t>Manomètre à déformation élastique</a:t>
            </a:r>
            <a:br>
              <a:rPr lang="fr-FR" dirty="0" smtClean="0"/>
            </a:br>
            <a:r>
              <a:rPr lang="fr-FR" dirty="0" smtClean="0"/>
              <a:t>(E. BOURDON)</a:t>
            </a:r>
            <a:endParaRPr lang="fr-FR" dirty="0"/>
          </a:p>
        </p:txBody>
      </p:sp>
      <p:grpSp>
        <p:nvGrpSpPr>
          <p:cNvPr id="12" name="Groupe 11"/>
          <p:cNvGrpSpPr/>
          <p:nvPr/>
        </p:nvGrpSpPr>
        <p:grpSpPr>
          <a:xfrm>
            <a:off x="2051720" y="1556792"/>
            <a:ext cx="4176464" cy="4968552"/>
            <a:chOff x="2051720" y="1556792"/>
            <a:chExt cx="4176464" cy="4968552"/>
          </a:xfrm>
        </p:grpSpPr>
        <p:pic>
          <p:nvPicPr>
            <p:cNvPr id="94210" name="Picture 2"/>
            <p:cNvPicPr>
              <a:picLocks noChangeAspect="1" noChangeArrowheads="1"/>
            </p:cNvPicPr>
            <p:nvPr/>
          </p:nvPicPr>
          <p:blipFill>
            <a:blip r:embed="rId2" cstate="print"/>
            <a:srcRect l="7471" r="5868" b="5526"/>
            <a:stretch>
              <a:fillRect/>
            </a:stretch>
          </p:blipFill>
          <p:spPr bwMode="auto">
            <a:xfrm>
              <a:off x="2051720" y="1556792"/>
              <a:ext cx="4176464" cy="4608512"/>
            </a:xfrm>
            <a:prstGeom prst="rect">
              <a:avLst/>
            </a:prstGeom>
            <a:noFill/>
            <a:ln w="9525">
              <a:noFill/>
              <a:miter lim="800000"/>
              <a:headEnd/>
              <a:tailEnd/>
            </a:ln>
          </p:spPr>
        </p:pic>
        <p:sp>
          <p:nvSpPr>
            <p:cNvPr id="11" name="Flèche droite 10"/>
            <p:cNvSpPr/>
            <p:nvPr/>
          </p:nvSpPr>
          <p:spPr>
            <a:xfrm rot="16200000">
              <a:off x="4139952" y="6165304"/>
              <a:ext cx="504056"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395536" y="44624"/>
            <a:ext cx="8229600" cy="1143000"/>
          </a:xfrm>
        </p:spPr>
        <p:txBody>
          <a:bodyPr>
            <a:normAutofit/>
          </a:bodyPr>
          <a:lstStyle/>
          <a:p>
            <a:r>
              <a:rPr lang="fr-FR" dirty="0" smtClean="0"/>
              <a:t>Manomètre à membrane</a:t>
            </a:r>
            <a:endParaRPr lang="fr-FR" dirty="0"/>
          </a:p>
        </p:txBody>
      </p:sp>
      <p:sp>
        <p:nvSpPr>
          <p:cNvPr id="8" name="ZoneTexte 7"/>
          <p:cNvSpPr txBox="1"/>
          <p:nvPr/>
        </p:nvSpPr>
        <p:spPr>
          <a:xfrm>
            <a:off x="611560" y="5373216"/>
            <a:ext cx="8208912" cy="523220"/>
          </a:xfrm>
          <a:prstGeom prst="rect">
            <a:avLst/>
          </a:prstGeom>
          <a:noFill/>
        </p:spPr>
        <p:txBody>
          <a:bodyPr wrap="square" rtlCol="0">
            <a:spAutoFit/>
          </a:bodyPr>
          <a:lstStyle/>
          <a:p>
            <a:pPr algn="ctr"/>
            <a:r>
              <a:rPr lang="fr-FR" sz="2800" dirty="0" smtClean="0"/>
              <a:t>Déplacement membrane sous l’effet de la pression</a:t>
            </a:r>
            <a:endParaRPr lang="fr-FR" sz="2800" dirty="0"/>
          </a:p>
        </p:txBody>
      </p:sp>
      <p:pic>
        <p:nvPicPr>
          <p:cNvPr id="9" name="Image 8" descr="http://btscira.perso.sfr.fr/images/pression/membraneint.jpg"/>
          <p:cNvPicPr/>
          <p:nvPr/>
        </p:nvPicPr>
        <p:blipFill>
          <a:blip r:embed="rId2" cstate="print"/>
          <a:srcRect/>
          <a:stretch>
            <a:fillRect/>
          </a:stretch>
        </p:blipFill>
        <p:spPr bwMode="auto">
          <a:xfrm>
            <a:off x="1763688" y="1196752"/>
            <a:ext cx="4032448" cy="36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395536" y="44624"/>
            <a:ext cx="8229600" cy="1143000"/>
          </a:xfrm>
        </p:spPr>
        <p:txBody>
          <a:bodyPr>
            <a:normAutofit/>
          </a:bodyPr>
          <a:lstStyle/>
          <a:p>
            <a:r>
              <a:rPr lang="fr-FR" dirty="0" smtClean="0"/>
              <a:t>Capteur piézoélectrique</a:t>
            </a:r>
            <a:endParaRPr lang="fr-FR" dirty="0"/>
          </a:p>
        </p:txBody>
      </p:sp>
      <p:pic>
        <p:nvPicPr>
          <p:cNvPr id="7" name="Image 6" descr="http://btscira.perso.sfr.fr/images/pression/piezo.jpg"/>
          <p:cNvPicPr/>
          <p:nvPr/>
        </p:nvPicPr>
        <p:blipFill>
          <a:blip r:embed="rId2" cstate="print"/>
          <a:srcRect/>
          <a:stretch>
            <a:fillRect/>
          </a:stretch>
        </p:blipFill>
        <p:spPr bwMode="auto">
          <a:xfrm>
            <a:off x="611560" y="1340768"/>
            <a:ext cx="7776864" cy="3528392"/>
          </a:xfrm>
          <a:prstGeom prst="rect">
            <a:avLst/>
          </a:prstGeom>
          <a:noFill/>
          <a:ln w="9525">
            <a:noFill/>
            <a:miter lim="800000"/>
            <a:headEnd/>
            <a:tailEnd/>
          </a:ln>
        </p:spPr>
      </p:pic>
      <p:sp>
        <p:nvSpPr>
          <p:cNvPr id="8" name="ZoneTexte 7"/>
          <p:cNvSpPr txBox="1"/>
          <p:nvPr/>
        </p:nvSpPr>
        <p:spPr>
          <a:xfrm>
            <a:off x="539552" y="5373216"/>
            <a:ext cx="7488832" cy="954107"/>
          </a:xfrm>
          <a:prstGeom prst="rect">
            <a:avLst/>
          </a:prstGeom>
          <a:noFill/>
        </p:spPr>
        <p:txBody>
          <a:bodyPr wrap="square" rtlCol="0">
            <a:spAutoFit/>
          </a:bodyPr>
          <a:lstStyle/>
          <a:p>
            <a:pPr algn="ctr"/>
            <a:r>
              <a:rPr lang="fr-FR" sz="2800" dirty="0" smtClean="0"/>
              <a:t>Transformation contrainte mécanique </a:t>
            </a:r>
          </a:p>
          <a:p>
            <a:pPr algn="ctr"/>
            <a:r>
              <a:rPr lang="fr-FR" sz="2800" dirty="0" smtClean="0"/>
              <a:t>en tension électrique aux bornes du cristal</a:t>
            </a:r>
            <a:endParaRPr lang="fr-FR" sz="28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395536" y="-171400"/>
            <a:ext cx="8229600" cy="1143000"/>
          </a:xfrm>
        </p:spPr>
        <p:txBody>
          <a:bodyPr>
            <a:normAutofit/>
          </a:bodyPr>
          <a:lstStyle/>
          <a:p>
            <a:r>
              <a:rPr lang="fr-FR" dirty="0" smtClean="0"/>
              <a:t>Pompe à palette</a:t>
            </a:r>
            <a:endParaRPr lang="fr-FR" dirty="0"/>
          </a:p>
        </p:txBody>
      </p:sp>
      <p:pic>
        <p:nvPicPr>
          <p:cNvPr id="3" name="Image 3" descr="613px-Pompe_palettes.jpg"/>
          <p:cNvPicPr>
            <a:picLocks noChangeAspect="1"/>
          </p:cNvPicPr>
          <p:nvPr/>
        </p:nvPicPr>
        <p:blipFill>
          <a:blip r:embed="rId2" cstate="print"/>
          <a:srcRect/>
          <a:stretch>
            <a:fillRect/>
          </a:stretch>
        </p:blipFill>
        <p:spPr bwMode="auto">
          <a:xfrm>
            <a:off x="395536" y="836712"/>
            <a:ext cx="3315809" cy="3240360"/>
          </a:xfrm>
          <a:prstGeom prst="rect">
            <a:avLst/>
          </a:prstGeom>
          <a:noFill/>
          <a:ln w="9525">
            <a:noFill/>
            <a:miter lim="800000"/>
            <a:headEnd/>
            <a:tailEnd/>
          </a:ln>
        </p:spPr>
      </p:pic>
      <p:pic>
        <p:nvPicPr>
          <p:cNvPr id="97282" name="Picture 2"/>
          <p:cNvPicPr>
            <a:picLocks noChangeAspect="1" noChangeArrowheads="1"/>
          </p:cNvPicPr>
          <p:nvPr/>
        </p:nvPicPr>
        <p:blipFill>
          <a:blip r:embed="rId3" cstate="print"/>
          <a:srcRect/>
          <a:stretch>
            <a:fillRect/>
          </a:stretch>
        </p:blipFill>
        <p:spPr bwMode="auto">
          <a:xfrm rot="21480000">
            <a:off x="4839432" y="689637"/>
            <a:ext cx="4003935" cy="3015951"/>
          </a:xfrm>
          <a:prstGeom prst="rect">
            <a:avLst/>
          </a:prstGeom>
          <a:noFill/>
          <a:ln w="9525">
            <a:noFill/>
            <a:miter lim="800000"/>
            <a:headEnd/>
            <a:tailEnd/>
          </a:ln>
        </p:spPr>
      </p:pic>
      <p:pic>
        <p:nvPicPr>
          <p:cNvPr id="6" name="Image 5" descr="ppmpalt.gif"/>
          <p:cNvPicPr>
            <a:picLocks noChangeAspect="1"/>
          </p:cNvPicPr>
          <p:nvPr/>
        </p:nvPicPr>
        <p:blipFill>
          <a:blip r:embed="rId4" cstate="print"/>
          <a:srcRect/>
          <a:stretch>
            <a:fillRect/>
          </a:stretch>
        </p:blipFill>
        <p:spPr bwMode="auto">
          <a:xfrm>
            <a:off x="3563888" y="3589496"/>
            <a:ext cx="2547656" cy="31683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re 1"/>
          <p:cNvSpPr>
            <a:spLocks noGrp="1"/>
          </p:cNvSpPr>
          <p:nvPr>
            <p:ph type="title"/>
          </p:nvPr>
        </p:nvSpPr>
        <p:spPr/>
        <p:txBody>
          <a:bodyPr>
            <a:noAutofit/>
          </a:bodyPr>
          <a:lstStyle/>
          <a:p>
            <a:pPr eaLnBrk="1" hangingPunct="1"/>
            <a:r>
              <a:rPr lang="fr-FR" dirty="0" smtClean="0"/>
              <a:t>Pompe à engrenage</a:t>
            </a:r>
          </a:p>
        </p:txBody>
      </p:sp>
      <p:pic>
        <p:nvPicPr>
          <p:cNvPr id="21507" name="Image 3" descr="220px-Gear_pump_animation.gif"/>
          <p:cNvPicPr>
            <a:picLocks noChangeAspect="1"/>
          </p:cNvPicPr>
          <p:nvPr/>
        </p:nvPicPr>
        <p:blipFill>
          <a:blip r:embed="rId2" cstate="print"/>
          <a:srcRect/>
          <a:stretch>
            <a:fillRect/>
          </a:stretch>
        </p:blipFill>
        <p:spPr bwMode="auto">
          <a:xfrm flipV="1">
            <a:off x="755576" y="2564904"/>
            <a:ext cx="3395662" cy="2268538"/>
          </a:xfrm>
          <a:prstGeom prst="rect">
            <a:avLst/>
          </a:prstGeom>
          <a:noFill/>
          <a:ln w="9525">
            <a:noFill/>
            <a:miter lim="800000"/>
            <a:headEnd/>
            <a:tailEnd/>
          </a:ln>
        </p:spPr>
      </p:pic>
      <p:sp>
        <p:nvSpPr>
          <p:cNvPr id="7" name="Flèche vers le haut 6"/>
          <p:cNvSpPr>
            <a:spLocks noChangeArrowheads="1"/>
          </p:cNvSpPr>
          <p:nvPr/>
        </p:nvSpPr>
        <p:spPr bwMode="auto">
          <a:xfrm flipV="1">
            <a:off x="2267744" y="4941168"/>
            <a:ext cx="304800" cy="609600"/>
          </a:xfrm>
          <a:prstGeom prst="up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endParaRPr lang="fr-FR">
              <a:solidFill>
                <a:srgbClr val="FFFFFF"/>
              </a:solidFill>
              <a:latin typeface="Times New Roman" charset="0"/>
            </a:endParaRPr>
          </a:p>
        </p:txBody>
      </p:sp>
      <p:sp>
        <p:nvSpPr>
          <p:cNvPr id="8" name="Flèche vers le haut 7"/>
          <p:cNvSpPr>
            <a:spLocks noChangeArrowheads="1"/>
          </p:cNvSpPr>
          <p:nvPr/>
        </p:nvSpPr>
        <p:spPr bwMode="auto">
          <a:xfrm flipV="1">
            <a:off x="2267744" y="1772816"/>
            <a:ext cx="304800" cy="609600"/>
          </a:xfrm>
          <a:prstGeom prst="up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endParaRPr lang="fr-FR">
              <a:solidFill>
                <a:srgbClr val="FFFFFF"/>
              </a:solidFill>
              <a:latin typeface="Times New Roman" charset="0"/>
            </a:endParaRPr>
          </a:p>
        </p:txBody>
      </p:sp>
      <p:pic>
        <p:nvPicPr>
          <p:cNvPr id="6" name="Picture 4"/>
          <p:cNvPicPr>
            <a:picLocks noChangeAspect="1" noChangeArrowheads="1"/>
          </p:cNvPicPr>
          <p:nvPr/>
        </p:nvPicPr>
        <p:blipFill>
          <a:blip r:embed="rId3" cstate="print"/>
          <a:srcRect/>
          <a:stretch>
            <a:fillRect/>
          </a:stretch>
        </p:blipFill>
        <p:spPr bwMode="auto">
          <a:xfrm>
            <a:off x="4716016" y="2132856"/>
            <a:ext cx="3921111" cy="2615754"/>
          </a:xfrm>
          <a:prstGeom prst="rect">
            <a:avLst/>
          </a:prstGeom>
          <a:noFill/>
          <a:ln w="9525">
            <a:noFill/>
            <a:miter lim="800000"/>
            <a:headEnd/>
            <a:tailEnd/>
          </a:ln>
        </p:spPr>
      </p:pic>
      <p:sp>
        <p:nvSpPr>
          <p:cNvPr id="9" name="ZoneTexte 8"/>
          <p:cNvSpPr txBox="1"/>
          <p:nvPr/>
        </p:nvSpPr>
        <p:spPr>
          <a:xfrm>
            <a:off x="5004048" y="5157192"/>
            <a:ext cx="3384376" cy="1077218"/>
          </a:xfrm>
          <a:prstGeom prst="rect">
            <a:avLst/>
          </a:prstGeom>
          <a:noFill/>
        </p:spPr>
        <p:txBody>
          <a:bodyPr wrap="square" rtlCol="0">
            <a:spAutoFit/>
          </a:bodyPr>
          <a:lstStyle/>
          <a:p>
            <a:pPr algn="ctr"/>
            <a:r>
              <a:rPr lang="fr-FR" sz="3200" dirty="0" smtClean="0"/>
              <a:t>Pompe à huile (voiture)</a:t>
            </a:r>
            <a:endParaRPr lang="fr-FR" sz="3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1143000"/>
          </a:xfrm>
        </p:spPr>
        <p:txBody>
          <a:bodyPr/>
          <a:lstStyle/>
          <a:p>
            <a:r>
              <a:rPr lang="fr-FR" dirty="0" smtClean="0"/>
              <a:t>Température</a:t>
            </a:r>
            <a:endParaRPr lang="fr-FR" dirty="0"/>
          </a:p>
        </p:txBody>
      </p:sp>
      <mc:AlternateContent xmlns:mc="http://schemas.openxmlformats.org/markup-compatibility/2006">
        <mc:Choice xmlns:a14="http://schemas.microsoft.com/office/drawing/2010/main" Requires="a14">
          <p:sp>
            <p:nvSpPr>
              <p:cNvPr id="10" name="ZoneTexte 9"/>
              <p:cNvSpPr txBox="1"/>
              <p:nvPr/>
            </p:nvSpPr>
            <p:spPr>
              <a:xfrm>
                <a:off x="251520" y="2132856"/>
                <a:ext cx="8424936" cy="3693319"/>
              </a:xfrm>
              <a:prstGeom prst="rect">
                <a:avLst/>
              </a:prstGeom>
              <a:noFill/>
            </p:spPr>
            <p:txBody>
              <a:bodyPr wrap="square" rtlCol="0">
                <a:spAutoFit/>
              </a:bodyPr>
              <a:lstStyle/>
              <a:p>
                <a:pPr marL="342900" indent="-342900"/>
                <a:r>
                  <a:rPr lang="fr-FR" sz="2800" dirty="0"/>
                  <a:t>1</a:t>
                </a:r>
                <a:r>
                  <a:rPr lang="fr-FR" sz="2800" dirty="0" smtClean="0"/>
                  <a:t>)  L = </a:t>
                </a:r>
                <a:r>
                  <a:rPr lang="fr-FR" sz="2800" dirty="0" smtClean="0"/>
                  <a:t>a</a:t>
                </a:r>
                <a14:m>
                  <m:oMath xmlns:m="http://schemas.openxmlformats.org/officeDocument/2006/math">
                    <m:r>
                      <a:rPr lang="fr-FR" sz="2800" i="1" smtClean="0">
                        <a:latin typeface="Cambria Math" panose="02040503050406030204" pitchFamily="18" charset="0"/>
                        <a:ea typeface="Cambria Math" panose="02040503050406030204" pitchFamily="18" charset="0"/>
                      </a:rPr>
                      <m:t>𝜃</m:t>
                    </m:r>
                  </m:oMath>
                </a14:m>
                <a:r>
                  <a:rPr lang="fr-FR" sz="2800" dirty="0" smtClean="0"/>
                  <a:t> </a:t>
                </a:r>
                <a:r>
                  <a:rPr lang="fr-FR" sz="2800" dirty="0" smtClean="0"/>
                  <a:t>+ b → Echelle centésimale ou Celsius en (°C)</a:t>
                </a:r>
              </a:p>
              <a:p>
                <a:pPr marL="342900" indent="-342900"/>
                <a:endParaRPr lang="fr-FR" sz="2800" dirty="0"/>
              </a:p>
              <a:p>
                <a:pPr marL="342900" indent="-342900">
                  <a:spcAft>
                    <a:spcPts val="1200"/>
                  </a:spcAft>
                </a:pPr>
                <a:r>
                  <a:rPr lang="fr-FR" sz="2800" dirty="0" smtClean="0"/>
                  <a:t>2) Deux points fixes: </a:t>
                </a:r>
              </a:p>
              <a:p>
                <a:pPr marL="342900" indent="-342900"/>
                <a:r>
                  <a:rPr lang="fr-FR" sz="2800" dirty="0" smtClean="0"/>
                  <a:t>	→ 0°C pour la température de la glace fondante de l’eau pure  </a:t>
                </a:r>
              </a:p>
              <a:p>
                <a:pPr marL="342900" indent="-342900"/>
                <a:r>
                  <a:rPr lang="fr-FR" sz="2800" dirty="0" smtClean="0"/>
                  <a:t>	→ 100°C celle de la vapeur d’eau bouillante</a:t>
                </a:r>
              </a:p>
              <a:p>
                <a:pPr marL="342900" indent="-342900"/>
                <a:r>
                  <a:rPr lang="fr-FR" sz="2800" dirty="0" smtClean="0"/>
                  <a:t> </a:t>
                </a:r>
              </a:p>
              <a:p>
                <a:pPr marL="342900" indent="-342900"/>
                <a:r>
                  <a:rPr lang="fr-FR" sz="2800" dirty="0" smtClean="0"/>
                  <a:t>3) Thermomètre à gaz </a:t>
                </a:r>
                <a:endParaRPr lang="fr-FR" sz="2800" dirty="0">
                  <a:solidFill>
                    <a:srgbClr val="FF0000"/>
                  </a:solidFill>
                </a:endParaRPr>
              </a:p>
            </p:txBody>
          </p:sp>
        </mc:Choice>
        <mc:Fallback>
          <p:sp>
            <p:nvSpPr>
              <p:cNvPr id="10" name="ZoneTexte 9"/>
              <p:cNvSpPr txBox="1">
                <a:spLocks noRot="1" noChangeAspect="1" noMove="1" noResize="1" noEditPoints="1" noAdjustHandles="1" noChangeArrowheads="1" noChangeShapeType="1" noTextEdit="1"/>
              </p:cNvSpPr>
              <p:nvPr/>
            </p:nvSpPr>
            <p:spPr>
              <a:xfrm>
                <a:off x="251520" y="2132856"/>
                <a:ext cx="8424936" cy="3693319"/>
              </a:xfrm>
              <a:prstGeom prst="rect">
                <a:avLst/>
              </a:prstGeom>
              <a:blipFill rotWithShape="0">
                <a:blip r:embed="rId2"/>
                <a:stretch>
                  <a:fillRect l="-1447" t="-1650" b="-3795"/>
                </a:stretch>
              </a:blipFill>
            </p:spPr>
            <p:txBody>
              <a:bodyPr/>
              <a:lstStyle/>
              <a:p>
                <a:r>
                  <a:rPr lang="fr-FR">
                    <a:noFill/>
                  </a:rPr>
                  <a:t> </a:t>
                </a:r>
              </a:p>
            </p:txBody>
          </p:sp>
        </mc:Fallback>
      </mc:AlternateContent>
      <p:sp>
        <p:nvSpPr>
          <p:cNvPr id="11" name="ZoneTexte 10"/>
          <p:cNvSpPr txBox="1"/>
          <p:nvPr/>
        </p:nvSpPr>
        <p:spPr>
          <a:xfrm>
            <a:off x="395536" y="836712"/>
            <a:ext cx="3888432" cy="646331"/>
          </a:xfrm>
          <a:prstGeom prst="rect">
            <a:avLst/>
          </a:prstGeom>
          <a:noFill/>
        </p:spPr>
        <p:txBody>
          <a:bodyPr wrap="square" rtlCol="0">
            <a:spAutoFit/>
          </a:bodyPr>
          <a:lstStyle/>
          <a:p>
            <a:r>
              <a:rPr lang="fr-FR" sz="3600" dirty="0" smtClean="0"/>
              <a:t>Echelle empirique</a:t>
            </a:r>
            <a:endParaRPr lang="fr-FR" sz="3600" dirty="0"/>
          </a:p>
        </p:txBody>
      </p:sp>
      <p:sp>
        <p:nvSpPr>
          <p:cNvPr id="13" name="ZoneTexte 12"/>
          <p:cNvSpPr txBox="1"/>
          <p:nvPr/>
        </p:nvSpPr>
        <p:spPr>
          <a:xfrm>
            <a:off x="395536" y="1556792"/>
            <a:ext cx="4536504" cy="584775"/>
          </a:xfrm>
          <a:prstGeom prst="rect">
            <a:avLst/>
          </a:prstGeom>
          <a:noFill/>
        </p:spPr>
        <p:txBody>
          <a:bodyPr wrap="square" rtlCol="0">
            <a:spAutoFit/>
          </a:bodyPr>
          <a:lstStyle/>
          <a:p>
            <a:r>
              <a:rPr lang="fr-FR" sz="3200" dirty="0" smtClean="0"/>
              <a:t>Celsius</a:t>
            </a:r>
            <a:endParaRPr lang="fr-FR" sz="3200" dirty="0"/>
          </a:p>
        </p:txBody>
      </p:sp>
      <p:sp>
        <p:nvSpPr>
          <p:cNvPr id="14" name="ZoneTexte 13"/>
          <p:cNvSpPr txBox="1"/>
          <p:nvPr/>
        </p:nvSpPr>
        <p:spPr>
          <a:xfrm>
            <a:off x="3347864" y="1916832"/>
            <a:ext cx="184731" cy="369332"/>
          </a:xfrm>
          <a:prstGeom prst="rect">
            <a:avLst/>
          </a:prstGeom>
          <a:noFill/>
        </p:spPr>
        <p:txBody>
          <a:bodyPr wrap="none" rtlCol="0">
            <a:spAutoFit/>
          </a:bodyPr>
          <a:lstStyle/>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20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20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20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fade">
                                      <p:cBhvr>
                                        <p:cTn id="27" dur="20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cstate="print"/>
          <a:srcRect/>
          <a:stretch>
            <a:fillRect/>
          </a:stretch>
        </p:blipFill>
        <p:spPr bwMode="auto">
          <a:xfrm>
            <a:off x="323528" y="836712"/>
            <a:ext cx="1800200" cy="1800200"/>
          </a:xfrm>
          <a:prstGeom prst="rect">
            <a:avLst/>
          </a:prstGeom>
          <a:noFill/>
          <a:ln w="9525">
            <a:noFill/>
            <a:miter lim="800000"/>
            <a:headEnd/>
            <a:tailEnd/>
          </a:ln>
        </p:spPr>
      </p:pic>
      <p:grpSp>
        <p:nvGrpSpPr>
          <p:cNvPr id="21" name="Groupe 20"/>
          <p:cNvGrpSpPr/>
          <p:nvPr/>
        </p:nvGrpSpPr>
        <p:grpSpPr>
          <a:xfrm>
            <a:off x="683568" y="3068960"/>
            <a:ext cx="4699223" cy="1584176"/>
            <a:chOff x="539552" y="4237806"/>
            <a:chExt cx="6427415" cy="2431554"/>
          </a:xfrm>
        </p:grpSpPr>
        <p:pic>
          <p:nvPicPr>
            <p:cNvPr id="6146" name="Picture 2"/>
            <p:cNvPicPr>
              <a:picLocks noChangeAspect="1" noChangeArrowheads="1"/>
            </p:cNvPicPr>
            <p:nvPr/>
          </p:nvPicPr>
          <p:blipFill>
            <a:blip r:embed="rId3" cstate="print"/>
            <a:srcRect/>
            <a:stretch>
              <a:fillRect/>
            </a:stretch>
          </p:blipFill>
          <p:spPr bwMode="auto">
            <a:xfrm>
              <a:off x="539552" y="4237806"/>
              <a:ext cx="2438582" cy="2431554"/>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4499992" y="4581128"/>
              <a:ext cx="2466975" cy="1847850"/>
            </a:xfrm>
            <a:prstGeom prst="rect">
              <a:avLst/>
            </a:prstGeom>
            <a:noFill/>
            <a:ln w="9525">
              <a:noFill/>
              <a:miter lim="800000"/>
              <a:headEnd/>
              <a:tailEnd/>
            </a:ln>
          </p:spPr>
        </p:pic>
        <p:grpSp>
          <p:nvGrpSpPr>
            <p:cNvPr id="2" name="Groupe 11"/>
            <p:cNvGrpSpPr/>
            <p:nvPr/>
          </p:nvGrpSpPr>
          <p:grpSpPr>
            <a:xfrm rot="1532098">
              <a:off x="3477824" y="5147275"/>
              <a:ext cx="720080" cy="432048"/>
              <a:chOff x="3995936" y="4293096"/>
              <a:chExt cx="720080" cy="432048"/>
            </a:xfrm>
          </p:grpSpPr>
          <p:cxnSp>
            <p:nvCxnSpPr>
              <p:cNvPr id="8" name="Connecteur droit avec flèche 7"/>
              <p:cNvCxnSpPr/>
              <p:nvPr/>
            </p:nvCxnSpPr>
            <p:spPr>
              <a:xfrm flipV="1">
                <a:off x="3995936" y="4293096"/>
                <a:ext cx="648072"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rot="10800000" flipV="1">
                <a:off x="4067944" y="4509120"/>
                <a:ext cx="648072"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sp>
        <p:nvSpPr>
          <p:cNvPr id="12" name="Titre 1"/>
          <p:cNvSpPr txBox="1">
            <a:spLocks/>
          </p:cNvSpPr>
          <p:nvPr/>
        </p:nvSpPr>
        <p:spPr>
          <a:xfrm>
            <a:off x="457200" y="274638"/>
            <a:ext cx="8229600" cy="92211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Grandes pressions</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Image 6" descr="pneujpeg.jpeg"/>
          <p:cNvPicPr>
            <a:picLocks noChangeAspect="1"/>
          </p:cNvPicPr>
          <p:nvPr/>
        </p:nvPicPr>
        <p:blipFill>
          <a:blip r:embed="rId5" cstate="print"/>
          <a:srcRect/>
          <a:stretch>
            <a:fillRect/>
          </a:stretch>
        </p:blipFill>
        <p:spPr bwMode="auto">
          <a:xfrm>
            <a:off x="5292080" y="4941168"/>
            <a:ext cx="1374284" cy="1916832"/>
          </a:xfrm>
          <a:prstGeom prst="rect">
            <a:avLst/>
          </a:prstGeom>
          <a:noFill/>
          <a:ln w="9525">
            <a:noFill/>
            <a:miter lim="800000"/>
            <a:headEnd/>
            <a:tailEnd/>
          </a:ln>
        </p:spPr>
      </p:pic>
      <p:pic>
        <p:nvPicPr>
          <p:cNvPr id="17" name="Image 7" descr="iexplosif.jpeg"/>
          <p:cNvPicPr>
            <a:picLocks noChangeAspect="1"/>
          </p:cNvPicPr>
          <p:nvPr/>
        </p:nvPicPr>
        <p:blipFill>
          <a:blip r:embed="rId6" cstate="print"/>
          <a:srcRect/>
          <a:stretch>
            <a:fillRect/>
          </a:stretch>
        </p:blipFill>
        <p:spPr bwMode="auto">
          <a:xfrm>
            <a:off x="6804248" y="1196752"/>
            <a:ext cx="1311275" cy="1304925"/>
          </a:xfrm>
          <a:prstGeom prst="rect">
            <a:avLst/>
          </a:prstGeom>
          <a:noFill/>
          <a:ln w="9525">
            <a:noFill/>
            <a:miter lim="800000"/>
            <a:headEnd/>
            <a:tailEnd/>
          </a:ln>
        </p:spPr>
      </p:pic>
      <p:pic>
        <p:nvPicPr>
          <p:cNvPr id="18" name="Image 8" descr="centre terre.jpeg"/>
          <p:cNvPicPr>
            <a:picLocks noChangeAspect="1"/>
          </p:cNvPicPr>
          <p:nvPr/>
        </p:nvPicPr>
        <p:blipFill>
          <a:blip r:embed="rId7" cstate="print"/>
          <a:srcRect/>
          <a:stretch>
            <a:fillRect/>
          </a:stretch>
        </p:blipFill>
        <p:spPr bwMode="auto">
          <a:xfrm>
            <a:off x="3419872" y="1556792"/>
            <a:ext cx="1657350" cy="1387475"/>
          </a:xfrm>
          <a:prstGeom prst="rect">
            <a:avLst/>
          </a:prstGeom>
          <a:noFill/>
          <a:ln w="9525">
            <a:noFill/>
            <a:miter lim="800000"/>
            <a:headEnd/>
            <a:tailEnd/>
          </a:ln>
        </p:spPr>
      </p:pic>
      <p:pic>
        <p:nvPicPr>
          <p:cNvPr id="19" name="Image 9" descr="moteur diesel.jpeg"/>
          <p:cNvPicPr>
            <a:picLocks noChangeAspect="1"/>
          </p:cNvPicPr>
          <p:nvPr/>
        </p:nvPicPr>
        <p:blipFill>
          <a:blip r:embed="rId8" cstate="print"/>
          <a:srcRect/>
          <a:stretch>
            <a:fillRect/>
          </a:stretch>
        </p:blipFill>
        <p:spPr bwMode="auto">
          <a:xfrm>
            <a:off x="1763688" y="4365104"/>
            <a:ext cx="1970088" cy="2251075"/>
          </a:xfrm>
          <a:prstGeom prst="rect">
            <a:avLst/>
          </a:prstGeom>
          <a:noFill/>
          <a:ln w="9525">
            <a:noFill/>
            <a:miter lim="800000"/>
            <a:headEnd/>
            <a:tailEnd/>
          </a:ln>
        </p:spPr>
      </p:pic>
      <p:pic>
        <p:nvPicPr>
          <p:cNvPr id="20" name="Image 10" descr="chaudière vapeurjpeg.jpeg"/>
          <p:cNvPicPr>
            <a:picLocks noChangeAspect="1"/>
          </p:cNvPicPr>
          <p:nvPr/>
        </p:nvPicPr>
        <p:blipFill>
          <a:blip r:embed="rId9" cstate="print"/>
          <a:srcRect/>
          <a:stretch>
            <a:fillRect/>
          </a:stretch>
        </p:blipFill>
        <p:spPr bwMode="auto">
          <a:xfrm>
            <a:off x="5724128" y="2924944"/>
            <a:ext cx="3049588" cy="198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2" cstate="print">
            <a:lum/>
          </a:blip>
          <a:srcRect/>
          <a:stretch>
            <a:fillRect/>
          </a:stretch>
        </p:blipFill>
        <p:spPr bwMode="auto">
          <a:xfrm>
            <a:off x="6012160" y="3789040"/>
            <a:ext cx="2648810" cy="1986608"/>
          </a:xfrm>
          <a:prstGeom prst="rect">
            <a:avLst/>
          </a:prstGeom>
          <a:noFill/>
          <a:ln w="9525">
            <a:noFill/>
            <a:miter lim="800000"/>
            <a:headEnd/>
            <a:tailEnd/>
          </a:ln>
        </p:spPr>
      </p:pic>
      <p:sp>
        <p:nvSpPr>
          <p:cNvPr id="12" name="Titre 1"/>
          <p:cNvSpPr txBox="1">
            <a:spLocks/>
          </p:cNvSpPr>
          <p:nvPr/>
        </p:nvSpPr>
        <p:spPr>
          <a:xfrm>
            <a:off x="457200" y="44624"/>
            <a:ext cx="8229600" cy="92211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400" dirty="0" smtClean="0">
                <a:latin typeface="+mj-lt"/>
                <a:ea typeface="+mj-ea"/>
                <a:cs typeface="+mj-cs"/>
              </a:rPr>
              <a:t>Faible</a:t>
            </a:r>
            <a:r>
              <a:rPr kumimoji="0" lang="fr-FR" sz="4400" b="0" i="0" u="none" strike="noStrike" kern="1200" cap="none" spc="0" normalizeH="0" baseline="0" noProof="0" dirty="0" smtClean="0">
                <a:ln>
                  <a:noFill/>
                </a:ln>
                <a:solidFill>
                  <a:schemeClr val="tx1"/>
                </a:solidFill>
                <a:effectLst/>
                <a:uLnTx/>
                <a:uFillTx/>
                <a:latin typeface="+mj-lt"/>
                <a:ea typeface="+mj-ea"/>
                <a:cs typeface="+mj-cs"/>
              </a:rPr>
              <a:t>s pressions</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96258" name="Picture 2"/>
          <p:cNvPicPr>
            <a:picLocks noChangeAspect="1" noChangeArrowheads="1"/>
          </p:cNvPicPr>
          <p:nvPr/>
        </p:nvPicPr>
        <p:blipFill>
          <a:blip r:embed="rId3" cstate="print"/>
          <a:srcRect/>
          <a:stretch>
            <a:fillRect/>
          </a:stretch>
        </p:blipFill>
        <p:spPr bwMode="auto">
          <a:xfrm>
            <a:off x="2987824" y="1772816"/>
            <a:ext cx="2908153" cy="2516510"/>
          </a:xfrm>
          <a:prstGeom prst="rect">
            <a:avLst/>
          </a:prstGeom>
          <a:noFill/>
          <a:ln w="9525">
            <a:noFill/>
            <a:miter lim="800000"/>
            <a:headEnd/>
            <a:tailEnd/>
          </a:ln>
        </p:spPr>
      </p:pic>
      <p:sp>
        <p:nvSpPr>
          <p:cNvPr id="13" name="ZoneTexte 12"/>
          <p:cNvSpPr txBox="1"/>
          <p:nvPr/>
        </p:nvSpPr>
        <p:spPr>
          <a:xfrm>
            <a:off x="2915816" y="4347101"/>
            <a:ext cx="2952328" cy="954107"/>
          </a:xfrm>
          <a:prstGeom prst="rect">
            <a:avLst/>
          </a:prstGeom>
          <a:noFill/>
        </p:spPr>
        <p:txBody>
          <a:bodyPr wrap="square" rtlCol="0">
            <a:spAutoFit/>
          </a:bodyPr>
          <a:lstStyle/>
          <a:p>
            <a:pPr algn="ctr"/>
            <a:r>
              <a:rPr lang="fr-FR" sz="2800" dirty="0" smtClean="0"/>
              <a:t>Pompe à diffusion de Titane</a:t>
            </a:r>
            <a:endParaRPr lang="fr-FR" sz="2800" dirty="0"/>
          </a:p>
        </p:txBody>
      </p:sp>
      <p:sp>
        <p:nvSpPr>
          <p:cNvPr id="14" name="ZoneTexte 13"/>
          <p:cNvSpPr txBox="1"/>
          <p:nvPr/>
        </p:nvSpPr>
        <p:spPr>
          <a:xfrm>
            <a:off x="251520" y="3573016"/>
            <a:ext cx="2952328" cy="523220"/>
          </a:xfrm>
          <a:prstGeom prst="rect">
            <a:avLst/>
          </a:prstGeom>
          <a:noFill/>
        </p:spPr>
        <p:txBody>
          <a:bodyPr wrap="square" rtlCol="0">
            <a:spAutoFit/>
          </a:bodyPr>
          <a:lstStyle/>
          <a:p>
            <a:pPr algn="ctr"/>
            <a:r>
              <a:rPr lang="fr-FR" sz="2800" dirty="0" smtClean="0"/>
              <a:t>Pompe à palette</a:t>
            </a:r>
            <a:endParaRPr lang="fr-FR" sz="2800" dirty="0"/>
          </a:p>
        </p:txBody>
      </p:sp>
      <p:sp>
        <p:nvSpPr>
          <p:cNvPr id="15" name="ZoneTexte 14"/>
          <p:cNvSpPr txBox="1"/>
          <p:nvPr/>
        </p:nvSpPr>
        <p:spPr>
          <a:xfrm>
            <a:off x="5868144" y="5877272"/>
            <a:ext cx="2952328" cy="523220"/>
          </a:xfrm>
          <a:prstGeom prst="rect">
            <a:avLst/>
          </a:prstGeom>
          <a:noFill/>
        </p:spPr>
        <p:txBody>
          <a:bodyPr wrap="square" rtlCol="0">
            <a:spAutoFit/>
          </a:bodyPr>
          <a:lstStyle/>
          <a:p>
            <a:pPr algn="ctr"/>
            <a:r>
              <a:rPr lang="fr-FR" sz="2800" dirty="0" smtClean="0"/>
              <a:t>Vide interstellaire</a:t>
            </a:r>
            <a:endParaRPr lang="fr-FR" sz="2800" dirty="0"/>
          </a:p>
        </p:txBody>
      </p:sp>
      <p:sp>
        <p:nvSpPr>
          <p:cNvPr id="16" name="ZoneTexte 15"/>
          <p:cNvSpPr txBox="1"/>
          <p:nvPr/>
        </p:nvSpPr>
        <p:spPr>
          <a:xfrm>
            <a:off x="5796136" y="2420888"/>
            <a:ext cx="2952328" cy="523220"/>
          </a:xfrm>
          <a:prstGeom prst="rect">
            <a:avLst/>
          </a:prstGeom>
          <a:noFill/>
        </p:spPr>
        <p:txBody>
          <a:bodyPr wrap="square" rtlCol="0">
            <a:spAutoFit/>
          </a:bodyPr>
          <a:lstStyle/>
          <a:p>
            <a:pPr algn="ctr"/>
            <a:r>
              <a:rPr lang="fr-FR" sz="2800" dirty="0" smtClean="0"/>
              <a:t>Tube « néon »</a:t>
            </a:r>
            <a:endParaRPr lang="fr-FR" sz="2800" dirty="0"/>
          </a:p>
        </p:txBody>
      </p:sp>
      <p:sp>
        <p:nvSpPr>
          <p:cNvPr id="17" name="ZoneTexte 16"/>
          <p:cNvSpPr txBox="1"/>
          <p:nvPr/>
        </p:nvSpPr>
        <p:spPr>
          <a:xfrm>
            <a:off x="251520" y="6093296"/>
            <a:ext cx="2952328" cy="523220"/>
          </a:xfrm>
          <a:prstGeom prst="rect">
            <a:avLst/>
          </a:prstGeom>
          <a:noFill/>
        </p:spPr>
        <p:txBody>
          <a:bodyPr wrap="square" rtlCol="0">
            <a:spAutoFit/>
          </a:bodyPr>
          <a:lstStyle/>
          <a:p>
            <a:pPr algn="ctr"/>
            <a:r>
              <a:rPr lang="fr-FR" sz="2800" dirty="0" smtClean="0"/>
              <a:t>Altimètre</a:t>
            </a:r>
            <a:endParaRPr lang="fr-FR" sz="2800" dirty="0"/>
          </a:p>
        </p:txBody>
      </p:sp>
      <p:pic>
        <p:nvPicPr>
          <p:cNvPr id="19" name="Image 3" descr="613px-Pompe_palettes.jpg"/>
          <p:cNvPicPr>
            <a:picLocks noChangeAspect="1"/>
          </p:cNvPicPr>
          <p:nvPr/>
        </p:nvPicPr>
        <p:blipFill>
          <a:blip r:embed="rId4" cstate="print"/>
          <a:srcRect/>
          <a:stretch>
            <a:fillRect/>
          </a:stretch>
        </p:blipFill>
        <p:spPr bwMode="auto">
          <a:xfrm>
            <a:off x="467544" y="1268760"/>
            <a:ext cx="2136725" cy="2088105"/>
          </a:xfrm>
          <a:prstGeom prst="rect">
            <a:avLst/>
          </a:prstGeom>
          <a:noFill/>
          <a:ln w="9525">
            <a:noFill/>
            <a:miter lim="800000"/>
            <a:headEnd/>
            <a:tailEnd/>
          </a:ln>
        </p:spPr>
      </p:pic>
      <p:pic>
        <p:nvPicPr>
          <p:cNvPr id="20" name="Image 5" descr="Unknown.jpeg"/>
          <p:cNvPicPr>
            <a:picLocks noChangeAspect="1"/>
          </p:cNvPicPr>
          <p:nvPr/>
        </p:nvPicPr>
        <p:blipFill>
          <a:blip r:embed="rId5" cstate="print"/>
          <a:srcRect t="14711" b="21541"/>
          <a:stretch>
            <a:fillRect/>
          </a:stretch>
        </p:blipFill>
        <p:spPr bwMode="auto">
          <a:xfrm>
            <a:off x="6084168" y="1268760"/>
            <a:ext cx="2608384" cy="1152128"/>
          </a:xfrm>
          <a:prstGeom prst="rect">
            <a:avLst/>
          </a:prstGeom>
          <a:noFill/>
          <a:ln w="9525">
            <a:noFill/>
            <a:miter lim="800000"/>
            <a:headEnd/>
            <a:tailEnd/>
          </a:ln>
        </p:spPr>
      </p:pic>
      <p:pic>
        <p:nvPicPr>
          <p:cNvPr id="105474" name="Picture 2"/>
          <p:cNvPicPr>
            <a:picLocks noChangeAspect="1" noChangeArrowheads="1"/>
          </p:cNvPicPr>
          <p:nvPr/>
        </p:nvPicPr>
        <p:blipFill>
          <a:blip r:embed="rId6" cstate="print"/>
          <a:srcRect/>
          <a:stretch>
            <a:fillRect/>
          </a:stretch>
        </p:blipFill>
        <p:spPr bwMode="auto">
          <a:xfrm>
            <a:off x="755576" y="4149080"/>
            <a:ext cx="1844353" cy="1795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Texte 34"/>
          <p:cNvSpPr txBox="1"/>
          <p:nvPr/>
        </p:nvSpPr>
        <p:spPr>
          <a:xfrm>
            <a:off x="611560" y="44624"/>
            <a:ext cx="6912768" cy="707886"/>
          </a:xfrm>
          <a:prstGeom prst="rect">
            <a:avLst/>
          </a:prstGeom>
          <a:noFill/>
        </p:spPr>
        <p:txBody>
          <a:bodyPr wrap="square" rtlCol="0">
            <a:spAutoFit/>
          </a:bodyPr>
          <a:lstStyle/>
          <a:p>
            <a:pPr algn="ctr"/>
            <a:r>
              <a:rPr lang="fr-FR" sz="4000" dirty="0" smtClean="0"/>
              <a:t>Ce qu’il faut retenir</a:t>
            </a:r>
            <a:endParaRPr lang="fr-FR" sz="4000" dirty="0"/>
          </a:p>
        </p:txBody>
      </p:sp>
      <p:sp>
        <p:nvSpPr>
          <p:cNvPr id="9" name="ZoneTexte 8"/>
          <p:cNvSpPr txBox="1"/>
          <p:nvPr/>
        </p:nvSpPr>
        <p:spPr>
          <a:xfrm>
            <a:off x="107504" y="692696"/>
            <a:ext cx="8856984" cy="9310241"/>
          </a:xfrm>
          <a:prstGeom prst="rect">
            <a:avLst/>
          </a:prstGeom>
          <a:noFill/>
        </p:spPr>
        <p:txBody>
          <a:bodyPr wrap="square" rtlCol="0">
            <a:spAutoFit/>
          </a:bodyPr>
          <a:lstStyle/>
          <a:p>
            <a:pPr marL="514350" indent="-514350">
              <a:spcAft>
                <a:spcPts val="600"/>
              </a:spcAft>
              <a:buAutoNum type="arabicParenR"/>
            </a:pPr>
            <a:r>
              <a:rPr lang="fr-FR" sz="2800" dirty="0" smtClean="0"/>
              <a:t>°C : on </a:t>
            </a:r>
            <a:r>
              <a:rPr lang="fr-FR" sz="2800" dirty="0" smtClean="0">
                <a:solidFill>
                  <a:srgbClr val="FF0000"/>
                </a:solidFill>
              </a:rPr>
              <a:t>repère</a:t>
            </a:r>
            <a:r>
              <a:rPr lang="fr-FR" sz="2800" dirty="0" smtClean="0"/>
              <a:t> les températures</a:t>
            </a:r>
          </a:p>
          <a:p>
            <a:pPr marL="514350" indent="-514350">
              <a:spcAft>
                <a:spcPts val="600"/>
              </a:spcAft>
              <a:buAutoNum type="arabicParenR"/>
            </a:pPr>
            <a:r>
              <a:rPr lang="fr-FR" sz="2800" dirty="0" smtClean="0"/>
              <a:t>K : on </a:t>
            </a:r>
            <a:r>
              <a:rPr lang="fr-FR" sz="2800" dirty="0" smtClean="0">
                <a:solidFill>
                  <a:srgbClr val="FF0000"/>
                </a:solidFill>
              </a:rPr>
              <a:t>mesure</a:t>
            </a:r>
            <a:r>
              <a:rPr lang="fr-FR" sz="2800" dirty="0" smtClean="0"/>
              <a:t> les températures VRAIES</a:t>
            </a:r>
          </a:p>
          <a:p>
            <a:pPr marL="514350" indent="-514350">
              <a:spcAft>
                <a:spcPts val="600"/>
              </a:spcAft>
              <a:buAutoNum type="arabicParenR"/>
            </a:pPr>
            <a:r>
              <a:rPr lang="fr-FR" sz="2800" dirty="0" smtClean="0"/>
              <a:t> T(K) = </a:t>
            </a:r>
            <a:r>
              <a:rPr lang="fr-FR" sz="2800" dirty="0" smtClean="0">
                <a:sym typeface="Symbol"/>
              </a:rPr>
              <a:t></a:t>
            </a:r>
            <a:r>
              <a:rPr lang="fr-FR" sz="2800" dirty="0" smtClean="0"/>
              <a:t>(°C) +273,15</a:t>
            </a:r>
          </a:p>
          <a:p>
            <a:pPr marL="514350" indent="-514350">
              <a:spcAft>
                <a:spcPts val="600"/>
              </a:spcAft>
              <a:buAutoNum type="arabicParenR"/>
            </a:pPr>
            <a:r>
              <a:rPr lang="fr-FR" sz="2800" dirty="0" smtClean="0"/>
              <a:t> </a:t>
            </a:r>
            <a:r>
              <a:rPr lang="fr-FR" sz="2800" dirty="0" smtClean="0">
                <a:sym typeface="Symbol"/>
              </a:rPr>
              <a:t>T (K) =  (°C)</a:t>
            </a:r>
          </a:p>
          <a:p>
            <a:pPr marL="514350" indent="-514350">
              <a:spcAft>
                <a:spcPts val="600"/>
              </a:spcAft>
              <a:buAutoNum type="arabicParenR"/>
            </a:pPr>
            <a:r>
              <a:rPr lang="fr-FR" sz="2800" dirty="0" err="1" smtClean="0">
                <a:sym typeface="Symbol"/>
              </a:rPr>
              <a:t>dP</a:t>
            </a:r>
            <a:r>
              <a:rPr lang="fr-FR" sz="2800" dirty="0" smtClean="0">
                <a:sym typeface="Symbol"/>
              </a:rPr>
              <a:t> = -</a:t>
            </a:r>
            <a:r>
              <a:rPr lang="fr-FR" sz="2800" dirty="0" err="1" smtClean="0">
                <a:sym typeface="Symbol"/>
              </a:rPr>
              <a:t>gdz</a:t>
            </a:r>
            <a:r>
              <a:rPr lang="fr-FR" sz="2800" dirty="0" smtClean="0">
                <a:sym typeface="Symbol"/>
              </a:rPr>
              <a:t> 		(avec axe vertical ascendant)</a:t>
            </a:r>
          </a:p>
          <a:p>
            <a:pPr marL="514350" indent="-514350">
              <a:spcAft>
                <a:spcPts val="600"/>
              </a:spcAft>
              <a:buAutoNum type="arabicParenR"/>
            </a:pPr>
            <a:r>
              <a:rPr lang="fr-FR" sz="2800" dirty="0" err="1" smtClean="0">
                <a:sym typeface="Symbol"/>
              </a:rPr>
              <a:t>Pabs</a:t>
            </a:r>
            <a:r>
              <a:rPr lang="fr-FR" sz="2800" dirty="0" smtClean="0">
                <a:sym typeface="Symbol"/>
              </a:rPr>
              <a:t> = </a:t>
            </a:r>
            <a:r>
              <a:rPr lang="fr-FR" sz="2800" dirty="0" err="1" smtClean="0">
                <a:sym typeface="Symbol"/>
              </a:rPr>
              <a:t>Prel</a:t>
            </a:r>
            <a:r>
              <a:rPr lang="fr-FR" sz="2800" dirty="0" smtClean="0">
                <a:sym typeface="Symbol"/>
              </a:rPr>
              <a:t> + </a:t>
            </a:r>
            <a:r>
              <a:rPr lang="fr-FR" sz="2800" dirty="0" err="1" smtClean="0">
                <a:sym typeface="Symbol"/>
              </a:rPr>
              <a:t>Patm</a:t>
            </a:r>
            <a:endParaRPr lang="fr-FR" sz="2800" dirty="0" smtClean="0">
              <a:sym typeface="Symbol"/>
            </a:endParaRPr>
          </a:p>
          <a:p>
            <a:pPr marL="514350" indent="-514350">
              <a:spcAft>
                <a:spcPts val="600"/>
              </a:spcAft>
              <a:buAutoNum type="arabicParenR"/>
            </a:pPr>
            <a:r>
              <a:rPr lang="fr-FR" sz="2800" dirty="0" smtClean="0">
                <a:sym typeface="Symbol"/>
              </a:rPr>
              <a:t>Le Pa est l’unité (SI) de la pression</a:t>
            </a:r>
          </a:p>
          <a:p>
            <a:pPr marL="514350" indent="-514350">
              <a:spcAft>
                <a:spcPts val="600"/>
              </a:spcAft>
              <a:buAutoNum type="arabicParenR"/>
            </a:pPr>
            <a:r>
              <a:rPr lang="fr-FR" sz="2800" dirty="0" smtClean="0">
                <a:sym typeface="Symbol"/>
              </a:rPr>
              <a:t>Equivalences de </a:t>
            </a:r>
            <a:r>
              <a:rPr lang="fr-FR" sz="2800" dirty="0" err="1" smtClean="0">
                <a:sym typeface="Symbol"/>
              </a:rPr>
              <a:t>Patm</a:t>
            </a:r>
            <a:r>
              <a:rPr lang="fr-FR" sz="2800" dirty="0" smtClean="0">
                <a:sym typeface="Symbol"/>
              </a:rPr>
              <a:t> </a:t>
            </a:r>
          </a:p>
          <a:p>
            <a:pPr marL="514350" indent="-514350">
              <a:spcAft>
                <a:spcPts val="600"/>
              </a:spcAft>
              <a:buAutoNum type="arabicParenR"/>
            </a:pPr>
            <a:r>
              <a:rPr lang="fr-FR" sz="2800" dirty="0" smtClean="0">
                <a:sym typeface="Symbol"/>
              </a:rPr>
              <a:t>CNTP : Conditions Normales de Température et de Pression pour :  (°C) normale = 0°C et Pression normale = 1,013 bar</a:t>
            </a:r>
          </a:p>
          <a:p>
            <a:pPr marL="514350" indent="-514350">
              <a:spcAft>
                <a:spcPts val="1200"/>
              </a:spcAft>
            </a:pPr>
            <a:r>
              <a:rPr lang="fr-FR" sz="2800" dirty="0" smtClean="0">
                <a:sym typeface="Symbol"/>
              </a:rPr>
              <a:t>10) ≠ entre manomètre et baromètre</a:t>
            </a:r>
          </a:p>
          <a:p>
            <a:pPr marL="514350" indent="-514350">
              <a:spcAft>
                <a:spcPts val="1200"/>
              </a:spcAft>
              <a:buAutoNum type="arabicParenR"/>
            </a:pPr>
            <a:endParaRPr lang="fr-FR" sz="2800" dirty="0" smtClean="0">
              <a:sym typeface="Symbol"/>
            </a:endParaRPr>
          </a:p>
          <a:p>
            <a:pPr marL="514350" indent="-514350">
              <a:spcAft>
                <a:spcPts val="1200"/>
              </a:spcAft>
              <a:buAutoNum type="arabicParenR"/>
            </a:pPr>
            <a:endParaRPr lang="fr-FR" sz="2800" dirty="0" smtClean="0"/>
          </a:p>
          <a:p>
            <a:pPr marL="514350" indent="-514350">
              <a:spcAft>
                <a:spcPts val="1200"/>
              </a:spcAft>
            </a:pPr>
            <a:endParaRPr lang="fr-FR" sz="2800" dirty="0" smtClean="0"/>
          </a:p>
          <a:p>
            <a:pPr marL="514350" indent="-514350">
              <a:spcAft>
                <a:spcPts val="1200"/>
              </a:spcAft>
              <a:buAutoNum type="arabicParenR"/>
            </a:pPr>
            <a:endParaRPr lang="fr-FR" sz="2800" dirty="0" smtClean="0"/>
          </a:p>
          <a:p>
            <a:pPr marL="514350" indent="-514350"/>
            <a:endParaRPr lang="fr-FR" sz="2800" dirty="0" smtClean="0"/>
          </a:p>
          <a:p>
            <a:pPr marL="342900" indent="-342900"/>
            <a:r>
              <a:rPr lang="fr-FR" sz="2800" dirty="0" smtClean="0"/>
              <a:t>  </a:t>
            </a:r>
            <a:endParaRPr lang="fr-FR" sz="2800" dirty="0">
              <a:solidFill>
                <a:srgbClr val="FF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1143000"/>
          </a:xfrm>
        </p:spPr>
        <p:txBody>
          <a:bodyPr/>
          <a:lstStyle/>
          <a:p>
            <a:r>
              <a:rPr lang="fr-FR" dirty="0" smtClean="0"/>
              <a:t>Température</a:t>
            </a:r>
            <a:endParaRPr lang="fr-FR" dirty="0"/>
          </a:p>
        </p:txBody>
      </p:sp>
      <p:sp>
        <p:nvSpPr>
          <p:cNvPr id="11" name="ZoneTexte 10"/>
          <p:cNvSpPr txBox="1"/>
          <p:nvPr/>
        </p:nvSpPr>
        <p:spPr>
          <a:xfrm>
            <a:off x="395536" y="739624"/>
            <a:ext cx="3888432" cy="646331"/>
          </a:xfrm>
          <a:prstGeom prst="rect">
            <a:avLst/>
          </a:prstGeom>
          <a:noFill/>
        </p:spPr>
        <p:txBody>
          <a:bodyPr wrap="square" rtlCol="0">
            <a:spAutoFit/>
          </a:bodyPr>
          <a:lstStyle/>
          <a:p>
            <a:r>
              <a:rPr lang="fr-FR" sz="3600" dirty="0" smtClean="0"/>
              <a:t>Echelle empirique</a:t>
            </a:r>
            <a:endParaRPr lang="fr-FR" sz="3600" dirty="0"/>
          </a:p>
        </p:txBody>
      </p:sp>
      <p:sp>
        <p:nvSpPr>
          <p:cNvPr id="13" name="ZoneTexte 12"/>
          <p:cNvSpPr txBox="1"/>
          <p:nvPr/>
        </p:nvSpPr>
        <p:spPr>
          <a:xfrm>
            <a:off x="395536" y="1325964"/>
            <a:ext cx="4536504" cy="584775"/>
          </a:xfrm>
          <a:prstGeom prst="rect">
            <a:avLst/>
          </a:prstGeom>
          <a:noFill/>
        </p:spPr>
        <p:txBody>
          <a:bodyPr wrap="square" rtlCol="0">
            <a:spAutoFit/>
          </a:bodyPr>
          <a:lstStyle/>
          <a:p>
            <a:r>
              <a:rPr lang="fr-FR" sz="3200" dirty="0" smtClean="0"/>
              <a:t>Thermomètre à gaz</a:t>
            </a:r>
            <a:endParaRPr lang="fr-FR" sz="3200" dirty="0"/>
          </a:p>
        </p:txBody>
      </p:sp>
      <p:sp>
        <p:nvSpPr>
          <p:cNvPr id="14" name="ZoneTexte 13"/>
          <p:cNvSpPr txBox="1"/>
          <p:nvPr/>
        </p:nvSpPr>
        <p:spPr>
          <a:xfrm>
            <a:off x="3347864" y="1819744"/>
            <a:ext cx="184731" cy="369332"/>
          </a:xfrm>
          <a:prstGeom prst="rect">
            <a:avLst/>
          </a:prstGeom>
          <a:noFill/>
        </p:spPr>
        <p:txBody>
          <a:bodyPr wrap="none" rtlCol="0">
            <a:spAutoFit/>
          </a:bodyPr>
          <a:lstStyle/>
          <a:p>
            <a:endParaRPr lang="fr-FR" dirty="0"/>
          </a:p>
        </p:txBody>
      </p:sp>
      <p:pic>
        <p:nvPicPr>
          <p:cNvPr id="12290" name="Picture 2"/>
          <p:cNvPicPr>
            <a:picLocks noChangeAspect="1" noChangeArrowheads="1"/>
          </p:cNvPicPr>
          <p:nvPr/>
        </p:nvPicPr>
        <p:blipFill>
          <a:blip r:embed="rId3" cstate="print"/>
          <a:srcRect/>
          <a:stretch>
            <a:fillRect/>
          </a:stretch>
        </p:blipFill>
        <p:spPr bwMode="auto">
          <a:xfrm>
            <a:off x="899592" y="1916832"/>
            <a:ext cx="4425961" cy="4581128"/>
          </a:xfrm>
          <a:prstGeom prst="rect">
            <a:avLst/>
          </a:prstGeom>
          <a:noFill/>
          <a:ln w="9525">
            <a:noFill/>
            <a:miter lim="800000"/>
            <a:headEnd/>
            <a:tailEnd/>
          </a:ln>
        </p:spPr>
      </p:pic>
      <p:graphicFrame>
        <p:nvGraphicFramePr>
          <p:cNvPr id="12291" name="Object 3"/>
          <p:cNvGraphicFramePr>
            <a:graphicFrameLocks noChangeAspect="1"/>
          </p:cNvGraphicFramePr>
          <p:nvPr/>
        </p:nvGraphicFramePr>
        <p:xfrm>
          <a:off x="5220072" y="1484784"/>
          <a:ext cx="3461569" cy="1392585"/>
        </p:xfrm>
        <a:graphic>
          <a:graphicData uri="http://schemas.openxmlformats.org/presentationml/2006/ole">
            <mc:AlternateContent xmlns:mc="http://schemas.openxmlformats.org/markup-compatibility/2006">
              <mc:Choice xmlns:v="urn:schemas-microsoft-com:vml" Requires="v">
                <p:oleObj spid="_x0000_s12343" name="Équation" r:id="rId4" imgW="977760" imgH="393480" progId="Equation.3">
                  <p:embed/>
                </p:oleObj>
              </mc:Choice>
              <mc:Fallback>
                <p:oleObj name="Équation" r:id="rId4" imgW="977760" imgH="39348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1484784"/>
                        <a:ext cx="3461569" cy="1392585"/>
                      </a:xfrm>
                      <a:prstGeom prst="rect">
                        <a:avLst/>
                      </a:prstGeom>
                      <a:solidFill>
                        <a:srgbClr val="FFCC99"/>
                      </a:solidFill>
                      <a:ln w="9525">
                        <a:solidFill>
                          <a:schemeClr val="tx1"/>
                        </a:solidFill>
                        <a:miter lim="800000"/>
                        <a:headEnd/>
                        <a:tailEnd/>
                      </a:ln>
                    </p:spPr>
                  </p:pic>
                </p:oleObj>
              </mc:Fallback>
            </mc:AlternateContent>
          </a:graphicData>
        </a:graphic>
      </p:graphicFrame>
      <p:cxnSp>
        <p:nvCxnSpPr>
          <p:cNvPr id="16" name="Connecteur droit avec flèche 15"/>
          <p:cNvCxnSpPr/>
          <p:nvPr/>
        </p:nvCxnSpPr>
        <p:spPr>
          <a:xfrm rot="5400000">
            <a:off x="3743908" y="2528900"/>
            <a:ext cx="1008112" cy="504056"/>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1187624" y="2564904"/>
            <a:ext cx="728464" cy="656456"/>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rot="10800000" flipV="1">
            <a:off x="2699792" y="4526876"/>
            <a:ext cx="1008112" cy="296416"/>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a:off x="755576" y="3501008"/>
            <a:ext cx="728464" cy="59283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rot="10800000" flipV="1">
            <a:off x="2555776" y="2204864"/>
            <a:ext cx="783704" cy="656456"/>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Flèche vers le bas 16"/>
          <p:cNvSpPr/>
          <p:nvPr/>
        </p:nvSpPr>
        <p:spPr>
          <a:xfrm>
            <a:off x="6660232" y="3573016"/>
            <a:ext cx="360040"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294" name="Object 6"/>
          <p:cNvGraphicFramePr>
            <a:graphicFrameLocks noChangeAspect="1"/>
          </p:cNvGraphicFramePr>
          <p:nvPr/>
        </p:nvGraphicFramePr>
        <p:xfrm>
          <a:off x="4644008" y="4437112"/>
          <a:ext cx="4314825" cy="1527175"/>
        </p:xfrm>
        <a:graphic>
          <a:graphicData uri="http://schemas.openxmlformats.org/presentationml/2006/ole">
            <mc:AlternateContent xmlns:mc="http://schemas.openxmlformats.org/markup-compatibility/2006">
              <mc:Choice xmlns:v="urn:schemas-microsoft-com:vml" Requires="v">
                <p:oleObj spid="_x0000_s12344" name="Équation" r:id="rId6" imgW="1218960" imgH="431640" progId="Equation.3">
                  <p:embed/>
                </p:oleObj>
              </mc:Choice>
              <mc:Fallback>
                <p:oleObj name="Équation" r:id="rId6" imgW="1218960" imgH="43164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008" y="4437112"/>
                        <a:ext cx="4314825" cy="1527175"/>
                      </a:xfrm>
                      <a:prstGeom prst="rect">
                        <a:avLst/>
                      </a:prstGeom>
                      <a:solidFill>
                        <a:srgbClr val="FFCC99"/>
                      </a:solidFill>
                      <a:ln w="9525">
                        <a:solidFill>
                          <a:schemeClr val="tx1"/>
                        </a:solidFill>
                        <a:miter lim="800000"/>
                        <a:headEnd/>
                        <a:tailEnd/>
                      </a:ln>
                    </p:spPr>
                  </p:pic>
                </p:oleObj>
              </mc:Fallback>
            </mc:AlternateContent>
          </a:graphicData>
        </a:graphic>
      </p:graphicFrame>
      <p:sp>
        <p:nvSpPr>
          <p:cNvPr id="21" name="ZoneTexte 20"/>
          <p:cNvSpPr txBox="1"/>
          <p:nvPr/>
        </p:nvSpPr>
        <p:spPr>
          <a:xfrm>
            <a:off x="4607496" y="6165304"/>
            <a:ext cx="4536504" cy="523220"/>
          </a:xfrm>
          <a:prstGeom prst="rect">
            <a:avLst/>
          </a:prstGeom>
          <a:noFill/>
        </p:spPr>
        <p:txBody>
          <a:bodyPr wrap="square" rtlCol="0">
            <a:spAutoFit/>
          </a:bodyPr>
          <a:lstStyle/>
          <a:p>
            <a:pPr algn="ctr"/>
            <a:r>
              <a:rPr lang="fr-FR" sz="2800" dirty="0" smtClean="0"/>
              <a:t>Equation thermométrique</a:t>
            </a:r>
            <a:endParaRPr lang="fr-FR" sz="2800" dirty="0"/>
          </a:p>
        </p:txBody>
      </p:sp>
      <p:grpSp>
        <p:nvGrpSpPr>
          <p:cNvPr id="26" name="Groupe 25"/>
          <p:cNvGrpSpPr/>
          <p:nvPr/>
        </p:nvGrpSpPr>
        <p:grpSpPr>
          <a:xfrm>
            <a:off x="4218782" y="1574680"/>
            <a:ext cx="648072" cy="648072"/>
            <a:chOff x="6084168" y="764704"/>
            <a:chExt cx="648072" cy="648072"/>
          </a:xfrm>
        </p:grpSpPr>
        <p:sp>
          <p:nvSpPr>
            <p:cNvPr id="19" name="ZoneTexte 18"/>
            <p:cNvSpPr txBox="1"/>
            <p:nvPr/>
          </p:nvSpPr>
          <p:spPr>
            <a:xfrm>
              <a:off x="6156176" y="836712"/>
              <a:ext cx="504056" cy="523220"/>
            </a:xfrm>
            <a:prstGeom prst="rect">
              <a:avLst/>
            </a:prstGeom>
            <a:noFill/>
            <a:ln>
              <a:noFill/>
            </a:ln>
          </p:spPr>
          <p:txBody>
            <a:bodyPr wrap="square" rtlCol="0">
              <a:spAutoFit/>
            </a:bodyPr>
            <a:lstStyle/>
            <a:p>
              <a:pPr algn="ctr"/>
              <a:r>
                <a:rPr lang="fr-FR" sz="2800" dirty="0" smtClean="0"/>
                <a:t>1</a:t>
              </a:r>
              <a:endParaRPr lang="fr-FR" sz="2800" dirty="0"/>
            </a:p>
          </p:txBody>
        </p:sp>
        <p:sp>
          <p:nvSpPr>
            <p:cNvPr id="24" name="Ellipse 23"/>
            <p:cNvSpPr/>
            <p:nvPr/>
          </p:nvSpPr>
          <p:spPr>
            <a:xfrm>
              <a:off x="6084168" y="764704"/>
              <a:ext cx="648072" cy="64807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p:cNvGrpSpPr/>
          <p:nvPr/>
        </p:nvGrpSpPr>
        <p:grpSpPr>
          <a:xfrm>
            <a:off x="467544" y="2132856"/>
            <a:ext cx="648072" cy="648072"/>
            <a:chOff x="6084168" y="764704"/>
            <a:chExt cx="648072" cy="648072"/>
          </a:xfrm>
        </p:grpSpPr>
        <p:sp>
          <p:nvSpPr>
            <p:cNvPr id="28" name="ZoneTexte 27"/>
            <p:cNvSpPr txBox="1"/>
            <p:nvPr/>
          </p:nvSpPr>
          <p:spPr>
            <a:xfrm>
              <a:off x="6156176" y="836712"/>
              <a:ext cx="504056" cy="523220"/>
            </a:xfrm>
            <a:prstGeom prst="rect">
              <a:avLst/>
            </a:prstGeom>
            <a:noFill/>
            <a:ln>
              <a:noFill/>
            </a:ln>
          </p:spPr>
          <p:txBody>
            <a:bodyPr wrap="square" rtlCol="0">
              <a:spAutoFit/>
            </a:bodyPr>
            <a:lstStyle/>
            <a:p>
              <a:pPr algn="ctr"/>
              <a:r>
                <a:rPr lang="fr-FR" sz="2800" dirty="0" smtClean="0"/>
                <a:t>2</a:t>
              </a:r>
              <a:endParaRPr lang="fr-FR" sz="2800" dirty="0"/>
            </a:p>
          </p:txBody>
        </p:sp>
        <p:sp>
          <p:nvSpPr>
            <p:cNvPr id="29" name="Ellipse 28"/>
            <p:cNvSpPr/>
            <p:nvPr/>
          </p:nvSpPr>
          <p:spPr>
            <a:xfrm>
              <a:off x="6084168" y="764704"/>
              <a:ext cx="648072" cy="64807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0" name="Groupe 29"/>
          <p:cNvGrpSpPr/>
          <p:nvPr/>
        </p:nvGrpSpPr>
        <p:grpSpPr>
          <a:xfrm>
            <a:off x="62328" y="3140968"/>
            <a:ext cx="648072" cy="648072"/>
            <a:chOff x="6084168" y="764704"/>
            <a:chExt cx="648072" cy="648072"/>
          </a:xfrm>
        </p:grpSpPr>
        <p:sp>
          <p:nvSpPr>
            <p:cNvPr id="31" name="ZoneTexte 30"/>
            <p:cNvSpPr txBox="1"/>
            <p:nvPr/>
          </p:nvSpPr>
          <p:spPr>
            <a:xfrm>
              <a:off x="6156176" y="836712"/>
              <a:ext cx="504056" cy="523220"/>
            </a:xfrm>
            <a:prstGeom prst="rect">
              <a:avLst/>
            </a:prstGeom>
            <a:noFill/>
            <a:ln>
              <a:noFill/>
            </a:ln>
          </p:spPr>
          <p:txBody>
            <a:bodyPr wrap="square" rtlCol="0">
              <a:spAutoFit/>
            </a:bodyPr>
            <a:lstStyle/>
            <a:p>
              <a:pPr algn="ctr"/>
              <a:r>
                <a:rPr lang="fr-FR" sz="2800" dirty="0" smtClean="0"/>
                <a:t>5</a:t>
              </a:r>
              <a:endParaRPr lang="fr-FR" sz="2800" dirty="0"/>
            </a:p>
          </p:txBody>
        </p:sp>
        <p:sp>
          <p:nvSpPr>
            <p:cNvPr id="32" name="Ellipse 31"/>
            <p:cNvSpPr/>
            <p:nvPr/>
          </p:nvSpPr>
          <p:spPr>
            <a:xfrm>
              <a:off x="6084168" y="764704"/>
              <a:ext cx="648072" cy="64807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3" name="Groupe 32"/>
          <p:cNvGrpSpPr/>
          <p:nvPr/>
        </p:nvGrpSpPr>
        <p:grpSpPr>
          <a:xfrm>
            <a:off x="3379396" y="1844824"/>
            <a:ext cx="648072" cy="648072"/>
            <a:chOff x="6084168" y="764704"/>
            <a:chExt cx="648072" cy="648072"/>
          </a:xfrm>
        </p:grpSpPr>
        <p:sp>
          <p:nvSpPr>
            <p:cNvPr id="34" name="ZoneTexte 33"/>
            <p:cNvSpPr txBox="1"/>
            <p:nvPr/>
          </p:nvSpPr>
          <p:spPr>
            <a:xfrm>
              <a:off x="6156176" y="836712"/>
              <a:ext cx="504056" cy="523220"/>
            </a:xfrm>
            <a:prstGeom prst="rect">
              <a:avLst/>
            </a:prstGeom>
            <a:noFill/>
            <a:ln>
              <a:noFill/>
            </a:ln>
          </p:spPr>
          <p:txBody>
            <a:bodyPr wrap="square" rtlCol="0">
              <a:spAutoFit/>
            </a:bodyPr>
            <a:lstStyle/>
            <a:p>
              <a:pPr algn="ctr"/>
              <a:r>
                <a:rPr lang="fr-FR" sz="2800" dirty="0" smtClean="0"/>
                <a:t>3</a:t>
              </a:r>
              <a:endParaRPr lang="fr-FR" sz="2800" dirty="0"/>
            </a:p>
          </p:txBody>
        </p:sp>
        <p:sp>
          <p:nvSpPr>
            <p:cNvPr id="35" name="Ellipse 34"/>
            <p:cNvSpPr/>
            <p:nvPr/>
          </p:nvSpPr>
          <p:spPr>
            <a:xfrm>
              <a:off x="6084168" y="764704"/>
              <a:ext cx="648072" cy="64807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p:cNvGrpSpPr/>
          <p:nvPr/>
        </p:nvGrpSpPr>
        <p:grpSpPr>
          <a:xfrm>
            <a:off x="3779912" y="4324628"/>
            <a:ext cx="648072" cy="648072"/>
            <a:chOff x="6084168" y="764704"/>
            <a:chExt cx="648072" cy="648072"/>
          </a:xfrm>
        </p:grpSpPr>
        <p:sp>
          <p:nvSpPr>
            <p:cNvPr id="37" name="ZoneTexte 36"/>
            <p:cNvSpPr txBox="1"/>
            <p:nvPr/>
          </p:nvSpPr>
          <p:spPr>
            <a:xfrm>
              <a:off x="6156176" y="836712"/>
              <a:ext cx="504056" cy="523220"/>
            </a:xfrm>
            <a:prstGeom prst="rect">
              <a:avLst/>
            </a:prstGeom>
            <a:noFill/>
            <a:ln>
              <a:noFill/>
            </a:ln>
          </p:spPr>
          <p:txBody>
            <a:bodyPr wrap="square" rtlCol="0">
              <a:spAutoFit/>
            </a:bodyPr>
            <a:lstStyle/>
            <a:p>
              <a:pPr algn="ctr"/>
              <a:r>
                <a:rPr lang="fr-FR" sz="2800" dirty="0" smtClean="0"/>
                <a:t>4</a:t>
              </a:r>
              <a:endParaRPr lang="fr-FR" sz="2800" dirty="0"/>
            </a:p>
          </p:txBody>
        </p:sp>
        <p:sp>
          <p:nvSpPr>
            <p:cNvPr id="38" name="Ellipse 37"/>
            <p:cNvSpPr/>
            <p:nvPr/>
          </p:nvSpPr>
          <p:spPr>
            <a:xfrm>
              <a:off x="6084168" y="764704"/>
              <a:ext cx="648072" cy="64807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2000"/>
                                        <p:tgtEl>
                                          <p:spTgt spid="122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4"/>
                                        </p:tgtEl>
                                        <p:attrNameLst>
                                          <p:attrName>style.visibility</p:attrName>
                                        </p:attrNameLst>
                                      </p:cBhvr>
                                      <p:to>
                                        <p:strVal val="visible"/>
                                      </p:to>
                                    </p:set>
                                    <p:animEffect transition="in" filter="fade">
                                      <p:cBhvr>
                                        <p:cTn id="12" dur="20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5416"/>
            <a:ext cx="8229600" cy="1143000"/>
          </a:xfrm>
        </p:spPr>
        <p:txBody>
          <a:bodyPr/>
          <a:lstStyle/>
          <a:p>
            <a:r>
              <a:rPr lang="fr-FR" dirty="0" smtClean="0"/>
              <a:t>Température</a:t>
            </a:r>
            <a:endParaRPr lang="fr-FR" dirty="0"/>
          </a:p>
        </p:txBody>
      </p:sp>
      <p:sp>
        <p:nvSpPr>
          <p:cNvPr id="11" name="ZoneTexte 10"/>
          <p:cNvSpPr txBox="1"/>
          <p:nvPr/>
        </p:nvSpPr>
        <p:spPr>
          <a:xfrm>
            <a:off x="395536" y="548680"/>
            <a:ext cx="8568952" cy="646331"/>
          </a:xfrm>
          <a:prstGeom prst="rect">
            <a:avLst/>
          </a:prstGeom>
          <a:noFill/>
        </p:spPr>
        <p:txBody>
          <a:bodyPr wrap="square" rtlCol="0">
            <a:spAutoFit/>
          </a:bodyPr>
          <a:lstStyle/>
          <a:p>
            <a:r>
              <a:rPr lang="fr-FR" sz="3600" dirty="0" smtClean="0"/>
              <a:t>Echelle empirique : interprétation graphique </a:t>
            </a:r>
            <a:endParaRPr lang="fr-FR" sz="3600" dirty="0"/>
          </a:p>
        </p:txBody>
      </p:sp>
      <p:sp>
        <p:nvSpPr>
          <p:cNvPr id="14" name="ZoneTexte 13"/>
          <p:cNvSpPr txBox="1"/>
          <p:nvPr/>
        </p:nvSpPr>
        <p:spPr>
          <a:xfrm>
            <a:off x="3347864" y="1603720"/>
            <a:ext cx="184731" cy="369332"/>
          </a:xfrm>
          <a:prstGeom prst="rect">
            <a:avLst/>
          </a:prstGeom>
          <a:noFill/>
        </p:spPr>
        <p:txBody>
          <a:bodyPr wrap="none" rtlCol="0">
            <a:spAutoFit/>
          </a:bodyPr>
          <a:lstStyle/>
          <a:p>
            <a:endParaRPr lang="fr-FR" dirty="0"/>
          </a:p>
        </p:txBody>
      </p:sp>
      <p:graphicFrame>
        <p:nvGraphicFramePr>
          <p:cNvPr id="12294" name="Object 6"/>
          <p:cNvGraphicFramePr>
            <a:graphicFrameLocks noChangeAspect="1"/>
          </p:cNvGraphicFramePr>
          <p:nvPr/>
        </p:nvGraphicFramePr>
        <p:xfrm>
          <a:off x="2627784" y="1268760"/>
          <a:ext cx="2730649" cy="966477"/>
        </p:xfrm>
        <a:graphic>
          <a:graphicData uri="http://schemas.openxmlformats.org/presentationml/2006/ole">
            <mc:AlternateContent xmlns:mc="http://schemas.openxmlformats.org/markup-compatibility/2006">
              <mc:Choice xmlns:v="urn:schemas-microsoft-com:vml" Requires="v">
                <p:oleObj spid="_x0000_s162869" name="Équation" r:id="rId3" imgW="1218960" imgH="431640" progId="Equation.3">
                  <p:embed/>
                </p:oleObj>
              </mc:Choice>
              <mc:Fallback>
                <p:oleObj name="Équation" r:id="rId3" imgW="1218960" imgH="4316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1268760"/>
                        <a:ext cx="2730649" cy="966477"/>
                      </a:xfrm>
                      <a:prstGeom prst="rect">
                        <a:avLst/>
                      </a:prstGeom>
                      <a:solidFill>
                        <a:srgbClr val="FFCC99"/>
                      </a:solidFill>
                      <a:ln w="9525">
                        <a:solidFill>
                          <a:schemeClr val="tx1"/>
                        </a:solidFill>
                        <a:miter lim="800000"/>
                        <a:headEnd/>
                        <a:tailEnd/>
                      </a:ln>
                    </p:spPr>
                  </p:pic>
                </p:oleObj>
              </mc:Fallback>
            </mc:AlternateContent>
          </a:graphicData>
        </a:graphic>
      </p:graphicFrame>
      <p:grpSp>
        <p:nvGrpSpPr>
          <p:cNvPr id="3" name="Groupe 66"/>
          <p:cNvGrpSpPr/>
          <p:nvPr/>
        </p:nvGrpSpPr>
        <p:grpSpPr>
          <a:xfrm>
            <a:off x="1043608" y="5235361"/>
            <a:ext cx="6840760" cy="504056"/>
            <a:chOff x="1043608" y="4869160"/>
            <a:chExt cx="6840760" cy="504056"/>
          </a:xfrm>
        </p:grpSpPr>
        <p:cxnSp>
          <p:nvCxnSpPr>
            <p:cNvPr id="22" name="Connecteur droit 21"/>
            <p:cNvCxnSpPr/>
            <p:nvPr/>
          </p:nvCxnSpPr>
          <p:spPr>
            <a:xfrm flipV="1">
              <a:off x="1043608" y="5157192"/>
              <a:ext cx="5832648" cy="86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rot="5400000" flipH="1" flipV="1">
              <a:off x="1043608" y="50131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rot="5400000">
              <a:off x="899592" y="5033428"/>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rot="5400000">
              <a:off x="1259632" y="5030428"/>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rot="5400000" flipH="1" flipV="1">
              <a:off x="1763688" y="50103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rot="5400000">
              <a:off x="1619672" y="503059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rot="5400000">
              <a:off x="1979712" y="502759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rot="5400000" flipH="1" flipV="1">
              <a:off x="2483768" y="499876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rot="5400000">
              <a:off x="2339752" y="501901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rot="5400000">
              <a:off x="2699792" y="501601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rot="5400000" flipH="1" flipV="1">
              <a:off x="3203848" y="499592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rot="5400000">
              <a:off x="3059832" y="5016176"/>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rot="5400000">
              <a:off x="3419872" y="5013176"/>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rot="5400000" flipH="1" flipV="1">
              <a:off x="3923928" y="50131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rot="5400000">
              <a:off x="3779912" y="5033428"/>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rot="5400000">
              <a:off x="4139952" y="5030428"/>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rot="5400000" flipH="1" flipV="1">
              <a:off x="4644008" y="501034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rot="5400000">
              <a:off x="4499992" y="503059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rot="5400000">
              <a:off x="4860032" y="502759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rot="5400000" flipH="1" flipV="1">
              <a:off x="5364088" y="499876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rot="5400000">
              <a:off x="5220072" y="501901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rot="5400000">
              <a:off x="5580112" y="501601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rot="5400000" flipH="1" flipV="1">
              <a:off x="6084168" y="499592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rot="5400000">
              <a:off x="5940152" y="5016176"/>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rot="5400000">
              <a:off x="6300192" y="5013176"/>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rot="5400000">
              <a:off x="6627284" y="5049180"/>
              <a:ext cx="504056"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rot="5400000">
              <a:off x="6768244" y="5049180"/>
              <a:ext cx="504056"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7020272" y="5157192"/>
              <a:ext cx="8640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rot="5400000" flipH="1" flipV="1">
              <a:off x="6804247" y="499876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rot="5400000">
              <a:off x="6608696" y="501901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rot="5400000">
              <a:off x="7020271" y="501601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rot="5400000" flipH="1" flipV="1">
              <a:off x="7524327" y="499592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rot="5400000">
              <a:off x="7380311" y="5016176"/>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rot="5400000">
              <a:off x="7740351" y="5013176"/>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8" name="ZoneTexte 67"/>
          <p:cNvSpPr txBox="1"/>
          <p:nvPr/>
        </p:nvSpPr>
        <p:spPr>
          <a:xfrm>
            <a:off x="883241" y="4941168"/>
            <a:ext cx="432048" cy="369332"/>
          </a:xfrm>
          <a:prstGeom prst="rect">
            <a:avLst/>
          </a:prstGeom>
          <a:noFill/>
        </p:spPr>
        <p:txBody>
          <a:bodyPr wrap="square" rtlCol="0">
            <a:spAutoFit/>
          </a:bodyPr>
          <a:lstStyle/>
          <a:p>
            <a:r>
              <a:rPr lang="fr-FR" dirty="0" smtClean="0"/>
              <a:t>P</a:t>
            </a:r>
            <a:r>
              <a:rPr lang="fr-FR" baseline="-25000" dirty="0" smtClean="0"/>
              <a:t>0</a:t>
            </a:r>
            <a:endParaRPr lang="fr-FR" baseline="-25000" dirty="0"/>
          </a:p>
        </p:txBody>
      </p:sp>
      <p:sp>
        <p:nvSpPr>
          <p:cNvPr id="69" name="ZoneTexte 68"/>
          <p:cNvSpPr txBox="1"/>
          <p:nvPr/>
        </p:nvSpPr>
        <p:spPr>
          <a:xfrm>
            <a:off x="7796458" y="4941168"/>
            <a:ext cx="576064" cy="369332"/>
          </a:xfrm>
          <a:prstGeom prst="rect">
            <a:avLst/>
          </a:prstGeom>
          <a:noFill/>
        </p:spPr>
        <p:txBody>
          <a:bodyPr wrap="square" rtlCol="0">
            <a:spAutoFit/>
          </a:bodyPr>
          <a:lstStyle/>
          <a:p>
            <a:r>
              <a:rPr lang="fr-FR" dirty="0" smtClean="0"/>
              <a:t>P</a:t>
            </a:r>
            <a:r>
              <a:rPr lang="fr-FR" baseline="-25000" dirty="0" smtClean="0"/>
              <a:t>100</a:t>
            </a:r>
            <a:endParaRPr lang="fr-FR" baseline="-25000" dirty="0"/>
          </a:p>
        </p:txBody>
      </p:sp>
      <p:sp>
        <p:nvSpPr>
          <p:cNvPr id="70" name="Accolade fermante 69"/>
          <p:cNvSpPr/>
          <p:nvPr/>
        </p:nvSpPr>
        <p:spPr>
          <a:xfrm rot="5400000">
            <a:off x="4211960" y="2741172"/>
            <a:ext cx="504056" cy="684076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1" name="ZoneTexte 70"/>
          <p:cNvSpPr txBox="1"/>
          <p:nvPr/>
        </p:nvSpPr>
        <p:spPr>
          <a:xfrm>
            <a:off x="3419872" y="6300028"/>
            <a:ext cx="2304256" cy="369332"/>
          </a:xfrm>
          <a:prstGeom prst="rect">
            <a:avLst/>
          </a:prstGeom>
          <a:noFill/>
        </p:spPr>
        <p:txBody>
          <a:bodyPr wrap="square" rtlCol="0">
            <a:spAutoFit/>
          </a:bodyPr>
          <a:lstStyle/>
          <a:p>
            <a:r>
              <a:rPr lang="fr-FR" dirty="0" smtClean="0"/>
              <a:t>Nombre de graduation</a:t>
            </a:r>
            <a:endParaRPr lang="fr-FR" dirty="0"/>
          </a:p>
        </p:txBody>
      </p:sp>
      <p:cxnSp>
        <p:nvCxnSpPr>
          <p:cNvPr id="73" name="Connecteur droit avec flèche 72"/>
          <p:cNvCxnSpPr/>
          <p:nvPr/>
        </p:nvCxnSpPr>
        <p:spPr>
          <a:xfrm rot="5400000">
            <a:off x="1800486" y="4616338"/>
            <a:ext cx="648072"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4" name="Connecteur droit avec flèche 73"/>
          <p:cNvCxnSpPr/>
          <p:nvPr/>
        </p:nvCxnSpPr>
        <p:spPr>
          <a:xfrm rot="5400000">
            <a:off x="3960726" y="4616338"/>
            <a:ext cx="648072"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p:nvPr/>
        </p:nvCxnSpPr>
        <p:spPr>
          <a:xfrm rot="5400000">
            <a:off x="7201086" y="4616338"/>
            <a:ext cx="648072"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6" name="ZoneTexte 75"/>
          <p:cNvSpPr txBox="1"/>
          <p:nvPr/>
        </p:nvSpPr>
        <p:spPr>
          <a:xfrm>
            <a:off x="1043608" y="3861048"/>
            <a:ext cx="1944216" cy="369332"/>
          </a:xfrm>
          <a:prstGeom prst="rect">
            <a:avLst/>
          </a:prstGeom>
          <a:noFill/>
        </p:spPr>
        <p:txBody>
          <a:bodyPr wrap="square" rtlCol="0">
            <a:spAutoFit/>
          </a:bodyPr>
          <a:lstStyle/>
          <a:p>
            <a:pPr algn="ctr"/>
            <a:r>
              <a:rPr lang="fr-FR" dirty="0" smtClean="0"/>
              <a:t>REPERAGE de t</a:t>
            </a:r>
            <a:r>
              <a:rPr lang="fr-FR" baseline="-25000" dirty="0" smtClean="0"/>
              <a:t>1</a:t>
            </a:r>
            <a:endParaRPr lang="fr-FR" baseline="-25000" dirty="0"/>
          </a:p>
        </p:txBody>
      </p:sp>
      <p:sp>
        <p:nvSpPr>
          <p:cNvPr id="77" name="ZoneTexte 76"/>
          <p:cNvSpPr txBox="1"/>
          <p:nvPr/>
        </p:nvSpPr>
        <p:spPr>
          <a:xfrm>
            <a:off x="3275856" y="3933056"/>
            <a:ext cx="1944216" cy="369332"/>
          </a:xfrm>
          <a:prstGeom prst="rect">
            <a:avLst/>
          </a:prstGeom>
          <a:noFill/>
        </p:spPr>
        <p:txBody>
          <a:bodyPr wrap="square" rtlCol="0">
            <a:spAutoFit/>
          </a:bodyPr>
          <a:lstStyle/>
          <a:p>
            <a:pPr algn="ctr"/>
            <a:r>
              <a:rPr lang="fr-FR" dirty="0" smtClean="0"/>
              <a:t>REPERAGE de t</a:t>
            </a:r>
            <a:r>
              <a:rPr lang="fr-FR" baseline="-25000" dirty="0" smtClean="0"/>
              <a:t>2</a:t>
            </a:r>
            <a:endParaRPr lang="fr-FR" baseline="-25000" dirty="0"/>
          </a:p>
        </p:txBody>
      </p:sp>
      <p:sp>
        <p:nvSpPr>
          <p:cNvPr id="78" name="ZoneTexte 77"/>
          <p:cNvSpPr txBox="1"/>
          <p:nvPr/>
        </p:nvSpPr>
        <p:spPr>
          <a:xfrm>
            <a:off x="1923606" y="4901413"/>
            <a:ext cx="432048" cy="369332"/>
          </a:xfrm>
          <a:prstGeom prst="rect">
            <a:avLst/>
          </a:prstGeom>
          <a:noFill/>
        </p:spPr>
        <p:txBody>
          <a:bodyPr wrap="square" rtlCol="0">
            <a:spAutoFit/>
          </a:bodyPr>
          <a:lstStyle/>
          <a:p>
            <a:r>
              <a:rPr lang="fr-FR" dirty="0" smtClean="0"/>
              <a:t>P</a:t>
            </a:r>
            <a:r>
              <a:rPr lang="fr-FR" baseline="-25000" dirty="0" smtClean="0"/>
              <a:t>1</a:t>
            </a:r>
            <a:endParaRPr lang="fr-FR" baseline="-25000" dirty="0"/>
          </a:p>
        </p:txBody>
      </p:sp>
      <p:sp>
        <p:nvSpPr>
          <p:cNvPr id="79" name="ZoneTexte 78"/>
          <p:cNvSpPr txBox="1"/>
          <p:nvPr/>
        </p:nvSpPr>
        <p:spPr>
          <a:xfrm>
            <a:off x="4075895" y="4908915"/>
            <a:ext cx="432048" cy="369332"/>
          </a:xfrm>
          <a:prstGeom prst="rect">
            <a:avLst/>
          </a:prstGeom>
          <a:noFill/>
        </p:spPr>
        <p:txBody>
          <a:bodyPr wrap="square" rtlCol="0">
            <a:spAutoFit/>
          </a:bodyPr>
          <a:lstStyle/>
          <a:p>
            <a:r>
              <a:rPr lang="fr-FR" dirty="0" smtClean="0"/>
              <a:t>P</a:t>
            </a:r>
            <a:r>
              <a:rPr lang="fr-FR" baseline="-25000" dirty="0" smtClean="0"/>
              <a:t>2</a:t>
            </a:r>
            <a:endParaRPr lang="fr-FR" baseline="-25000" dirty="0"/>
          </a:p>
        </p:txBody>
      </p:sp>
      <p:sp>
        <p:nvSpPr>
          <p:cNvPr id="80" name="ZoneTexte 79"/>
          <p:cNvSpPr txBox="1"/>
          <p:nvPr/>
        </p:nvSpPr>
        <p:spPr>
          <a:xfrm>
            <a:off x="7308304" y="4869160"/>
            <a:ext cx="432048" cy="369332"/>
          </a:xfrm>
          <a:prstGeom prst="rect">
            <a:avLst/>
          </a:prstGeom>
          <a:noFill/>
        </p:spPr>
        <p:txBody>
          <a:bodyPr wrap="square" rtlCol="0">
            <a:spAutoFit/>
          </a:bodyPr>
          <a:lstStyle/>
          <a:p>
            <a:r>
              <a:rPr lang="fr-FR" dirty="0" smtClean="0"/>
              <a:t>P</a:t>
            </a:r>
            <a:r>
              <a:rPr lang="fr-FR" baseline="-25000" dirty="0" smtClean="0"/>
              <a:t>3</a:t>
            </a:r>
            <a:endParaRPr lang="fr-FR" baseline="-25000" dirty="0"/>
          </a:p>
        </p:txBody>
      </p:sp>
      <p:sp>
        <p:nvSpPr>
          <p:cNvPr id="81" name="ZoneTexte 80"/>
          <p:cNvSpPr txBox="1"/>
          <p:nvPr/>
        </p:nvSpPr>
        <p:spPr>
          <a:xfrm>
            <a:off x="6444208" y="3933056"/>
            <a:ext cx="1944216" cy="369332"/>
          </a:xfrm>
          <a:prstGeom prst="rect">
            <a:avLst/>
          </a:prstGeom>
          <a:noFill/>
        </p:spPr>
        <p:txBody>
          <a:bodyPr wrap="square" rtlCol="0">
            <a:spAutoFit/>
          </a:bodyPr>
          <a:lstStyle/>
          <a:p>
            <a:pPr algn="ctr"/>
            <a:r>
              <a:rPr lang="fr-FR" dirty="0" smtClean="0"/>
              <a:t>REPERAGE de t</a:t>
            </a:r>
            <a:r>
              <a:rPr lang="fr-FR" baseline="-25000" dirty="0" smtClean="0"/>
              <a:t>3</a:t>
            </a:r>
            <a:endParaRPr lang="fr-FR" baseline="-25000" dirty="0"/>
          </a:p>
        </p:txBody>
      </p:sp>
      <p:cxnSp>
        <p:nvCxnSpPr>
          <p:cNvPr id="83" name="Connecteur droit avec flèche 82"/>
          <p:cNvCxnSpPr/>
          <p:nvPr/>
        </p:nvCxnSpPr>
        <p:spPr>
          <a:xfrm flipV="1">
            <a:off x="1027706" y="5613093"/>
            <a:ext cx="1152128"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p:nvPr/>
        </p:nvCxnSpPr>
        <p:spPr>
          <a:xfrm>
            <a:off x="1027706" y="5717803"/>
            <a:ext cx="3328270"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1" name="Connecteur droit avec flèche 90"/>
          <p:cNvCxnSpPr/>
          <p:nvPr/>
        </p:nvCxnSpPr>
        <p:spPr>
          <a:xfrm flipV="1">
            <a:off x="1044939" y="5805264"/>
            <a:ext cx="6551397" cy="23853"/>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a:endCxn id="70" idx="0"/>
          </p:cNvCxnSpPr>
          <p:nvPr/>
        </p:nvCxnSpPr>
        <p:spPr>
          <a:xfrm flipV="1">
            <a:off x="1046270" y="5909524"/>
            <a:ext cx="6838098" cy="31357"/>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62820" name="Object 4"/>
          <p:cNvGraphicFramePr>
            <a:graphicFrameLocks noChangeAspect="1"/>
          </p:cNvGraphicFramePr>
          <p:nvPr/>
        </p:nvGraphicFramePr>
        <p:xfrm>
          <a:off x="2627313" y="2708151"/>
          <a:ext cx="2847975" cy="1052513"/>
        </p:xfrm>
        <a:graphic>
          <a:graphicData uri="http://schemas.openxmlformats.org/presentationml/2006/ole">
            <mc:AlternateContent xmlns:mc="http://schemas.openxmlformats.org/markup-compatibility/2006">
              <mc:Choice xmlns:v="urn:schemas-microsoft-com:vml" Requires="v">
                <p:oleObj spid="_x0000_s162870" name="Équation" r:id="rId5" imgW="1168200" imgH="431640" progId="Equation.3">
                  <p:embed/>
                </p:oleObj>
              </mc:Choice>
              <mc:Fallback>
                <p:oleObj name="Équation" r:id="rId5" imgW="1168200" imgH="43164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2708151"/>
                        <a:ext cx="2847975" cy="1052513"/>
                      </a:xfrm>
                      <a:prstGeom prst="rect">
                        <a:avLst/>
                      </a:prstGeom>
                      <a:solidFill>
                        <a:srgbClr val="FFCC99"/>
                      </a:solidFill>
                      <a:ln w="9525">
                        <a:solidFill>
                          <a:schemeClr val="tx1"/>
                        </a:solidFill>
                        <a:miter lim="800000"/>
                        <a:headEnd/>
                        <a:tailEnd/>
                      </a:ln>
                    </p:spPr>
                  </p:pic>
                </p:oleObj>
              </mc:Fallback>
            </mc:AlternateContent>
          </a:graphicData>
        </a:graphic>
      </p:graphicFrame>
      <p:sp>
        <p:nvSpPr>
          <p:cNvPr id="65" name="ZoneTexte 64"/>
          <p:cNvSpPr txBox="1"/>
          <p:nvPr/>
        </p:nvSpPr>
        <p:spPr>
          <a:xfrm>
            <a:off x="6444208" y="2852936"/>
            <a:ext cx="2160240" cy="646331"/>
          </a:xfrm>
          <a:prstGeom prst="rect">
            <a:avLst/>
          </a:prstGeom>
          <a:noFill/>
        </p:spPr>
        <p:txBody>
          <a:bodyPr wrap="square" rtlCol="0">
            <a:spAutoFit/>
          </a:bodyPr>
          <a:lstStyle/>
          <a:p>
            <a:r>
              <a:rPr lang="fr-FR" dirty="0" smtClean="0"/>
              <a:t>x = V, L, R, couleur filament, </a:t>
            </a:r>
            <a:r>
              <a:rPr lang="fr-FR" dirty="0" err="1" smtClean="0"/>
              <a:t>etc</a:t>
            </a:r>
            <a:r>
              <a:rPr lang="fr-FR" dirty="0" smtClean="0"/>
              <a:t>,…</a:t>
            </a:r>
          </a:p>
        </p:txBody>
      </p:sp>
      <p:sp>
        <p:nvSpPr>
          <p:cNvPr id="66" name="Accolade ouvrante 65"/>
          <p:cNvSpPr/>
          <p:nvPr/>
        </p:nvSpPr>
        <p:spPr>
          <a:xfrm>
            <a:off x="6156176" y="2708920"/>
            <a:ext cx="144016" cy="936104"/>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7" name="Flèche vers le bas 66"/>
          <p:cNvSpPr/>
          <p:nvPr/>
        </p:nvSpPr>
        <p:spPr>
          <a:xfrm>
            <a:off x="3923928" y="2348880"/>
            <a:ext cx="144016"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2000"/>
                                        <p:tgtEl>
                                          <p:spTgt spid="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20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2000"/>
                                        <p:tgtEl>
                                          <p:spTgt spid="9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2000"/>
                                        <p:tgtEl>
                                          <p:spTgt spid="7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20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2000"/>
                                        <p:tgtEl>
                                          <p:spTgt spid="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2000"/>
                                        <p:tgtEl>
                                          <p:spTgt spid="7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2000"/>
                                        <p:tgtEl>
                                          <p:spTgt spid="81"/>
                                        </p:tgtEl>
                                      </p:cBhvr>
                                    </p:animEffect>
                                  </p:childTnLst>
                                </p:cTn>
                              </p:par>
                              <p:par>
                                <p:cTn id="38" presetID="10" presetClass="entr" presetSubtype="0" fill="hold"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2000"/>
                                        <p:tgtEl>
                                          <p:spTgt spid="73"/>
                                        </p:tgtEl>
                                      </p:cBhvr>
                                    </p:animEffect>
                                  </p:childTnLst>
                                </p:cTn>
                              </p:par>
                              <p:par>
                                <p:cTn id="41" presetID="10"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000"/>
                                        <p:tgtEl>
                                          <p:spTgt spid="74"/>
                                        </p:tgtEl>
                                      </p:cBhvr>
                                    </p:animEffect>
                                  </p:childTnLst>
                                </p:cTn>
                              </p:par>
                              <p:par>
                                <p:cTn id="44" presetID="10" presetClass="entr" presetSubtype="0" fill="hold"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2000"/>
                                        <p:tgtEl>
                                          <p:spTgt spid="7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2000"/>
                                        <p:tgtEl>
                                          <p:spTgt spid="7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2000"/>
                                        <p:tgtEl>
                                          <p:spTgt spid="7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20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2000"/>
                                        <p:tgtEl>
                                          <p:spTgt spid="83"/>
                                        </p:tgtEl>
                                      </p:cBhvr>
                                    </p:animEffect>
                                  </p:childTnLst>
                                </p:cTn>
                              </p:par>
                              <p:par>
                                <p:cTn id="61" presetID="10"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2000"/>
                                        <p:tgtEl>
                                          <p:spTgt spid="86"/>
                                        </p:tgtEl>
                                      </p:cBhvr>
                                    </p:animEffect>
                                  </p:childTnLst>
                                </p:cTn>
                              </p:par>
                              <p:par>
                                <p:cTn id="64" presetID="10" presetClass="entr" presetSubtype="0" fill="hold" nodeType="with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fade">
                                      <p:cBhvr>
                                        <p:cTn id="66" dur="2000"/>
                                        <p:tgtEl>
                                          <p:spTgt spid="9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2820"/>
                                        </p:tgtEl>
                                        <p:attrNameLst>
                                          <p:attrName>style.visibility</p:attrName>
                                        </p:attrNameLst>
                                      </p:cBhvr>
                                      <p:to>
                                        <p:strVal val="visible"/>
                                      </p:to>
                                    </p:set>
                                    <p:animEffect transition="in" filter="fade">
                                      <p:cBhvr>
                                        <p:cTn id="71" dur="2000"/>
                                        <p:tgtEl>
                                          <p:spTgt spid="16282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2000"/>
                                        <p:tgtEl>
                                          <p:spTgt spid="6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animBg="1"/>
      <p:bldP spid="71" grpId="0"/>
      <p:bldP spid="76" grpId="0"/>
      <p:bldP spid="77" grpId="0"/>
      <p:bldP spid="78" grpId="0"/>
      <p:bldP spid="79" grpId="0"/>
      <p:bldP spid="80" grpId="0"/>
      <p:bldP spid="81" grpId="0"/>
      <p:bldP spid="65" grpId="0"/>
      <p:bldP spid="66"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10280</TotalTime>
  <Words>1389</Words>
  <Application>Microsoft Office PowerPoint</Application>
  <PresentationFormat>Affichage à l'écran (4:3)</PresentationFormat>
  <Paragraphs>457</Paragraphs>
  <Slides>72</Slides>
  <Notes>1</Notes>
  <HiddenSlides>0</HiddenSlides>
  <MMClips>0</MMClips>
  <ScaleCrop>false</ScaleCrop>
  <HeadingPairs>
    <vt:vector size="8" baseType="variant">
      <vt:variant>
        <vt:lpstr>Polices utilisées</vt:lpstr>
      </vt:variant>
      <vt:variant>
        <vt:i4>5</vt:i4>
      </vt:variant>
      <vt:variant>
        <vt:lpstr>Thème</vt:lpstr>
      </vt:variant>
      <vt:variant>
        <vt:i4>1</vt:i4>
      </vt:variant>
      <vt:variant>
        <vt:lpstr>Serveurs OLE incorporés</vt:lpstr>
      </vt:variant>
      <vt:variant>
        <vt:i4>1</vt:i4>
      </vt:variant>
      <vt:variant>
        <vt:lpstr>Titres des diapositives</vt:lpstr>
      </vt:variant>
      <vt:variant>
        <vt:i4>72</vt:i4>
      </vt:variant>
    </vt:vector>
  </HeadingPairs>
  <TitlesOfParts>
    <vt:vector size="79" baseType="lpstr">
      <vt:lpstr>Arial</vt:lpstr>
      <vt:lpstr>Calibri</vt:lpstr>
      <vt:lpstr>Cambria Math</vt:lpstr>
      <vt:lpstr>Symbol</vt:lpstr>
      <vt:lpstr>Times New Roman</vt:lpstr>
      <vt:lpstr>Thème Office</vt:lpstr>
      <vt:lpstr>Équation</vt:lpstr>
      <vt:lpstr>Variables d’état: Température et pression Chap II </vt:lpstr>
      <vt:lpstr>Objectifs</vt:lpstr>
      <vt:lpstr>Présentation PowerPoint</vt:lpstr>
      <vt:lpstr>Température</vt:lpstr>
      <vt:lpstr>Température</vt:lpstr>
      <vt:lpstr>Température</vt:lpstr>
      <vt:lpstr>Température</vt:lpstr>
      <vt:lpstr>Température</vt:lpstr>
      <vt:lpstr>Température</vt:lpstr>
      <vt:lpstr>Température</vt:lpstr>
      <vt:lpstr>Température</vt:lpstr>
      <vt:lpstr>Température</vt:lpstr>
      <vt:lpstr>Température</vt:lpstr>
      <vt:lpstr>Température</vt:lpstr>
      <vt:lpstr>Température </vt:lpstr>
      <vt:lpstr>Température </vt:lpstr>
      <vt:lpstr>Température</vt:lpstr>
      <vt:lpstr>Température </vt:lpstr>
      <vt:lpstr>Relation avec d’autres échelles de température</vt:lpstr>
      <vt:lpstr>Température </vt:lpstr>
      <vt:lpstr>Température </vt:lpstr>
      <vt:lpstr>Température </vt:lpstr>
      <vt:lpstr>Température </vt:lpstr>
      <vt:lpstr>Température </vt:lpstr>
      <vt:lpstr>Température </vt:lpstr>
      <vt:lpstr>Température </vt:lpstr>
      <vt:lpstr>Température </vt:lpstr>
      <vt:lpstr>Température </vt:lpstr>
      <vt:lpstr>Température </vt:lpstr>
      <vt:lpstr>Température </vt:lpstr>
      <vt:lpstr>Température </vt:lpstr>
      <vt:lpstr>Température </vt:lpstr>
      <vt:lpstr>Température </vt:lpstr>
      <vt:lpstr>Pression</vt:lpstr>
      <vt:lpstr>Pression</vt:lpstr>
      <vt:lpstr>Pression</vt:lpstr>
      <vt:lpstr>Pression (exemples)</vt:lpstr>
      <vt:lpstr>Pression (exemples)</vt:lpstr>
      <vt:lpstr>Injecteur pompe pour moteur diesel</vt:lpstr>
      <vt:lpstr>Origine de la pression</vt:lpstr>
      <vt:lpstr>Loi fondamentale de l’hydrostatique</vt:lpstr>
      <vt:lpstr>Orientation de l’axe</vt:lpstr>
      <vt:lpstr>Loi fondamentale de l’hydrostatique</vt:lpstr>
      <vt:lpstr>Loi fondamentale de l’hydrostatique</vt:lpstr>
      <vt:lpstr>Loi fondamentale de l’hydrostatique</vt:lpstr>
      <vt:lpstr>Loi fondamentale de l’hydrostatique</vt:lpstr>
      <vt:lpstr>Application  Presse hydraulique</vt:lpstr>
      <vt:lpstr>Application  Freinage hydraulique</vt:lpstr>
      <vt:lpstr>Application  Freinage hydraulique</vt:lpstr>
      <vt:lpstr>Loi fondamentale de l’hydrostatique</vt:lpstr>
      <vt:lpstr>La pression atmosphérique</vt:lpstr>
      <vt:lpstr>La pression atmosphérique</vt:lpstr>
      <vt:lpstr>Dispositif expérimental: cloche à vide</vt:lpstr>
      <vt:lpstr>La pression atmosphérique</vt:lpstr>
      <vt:lpstr>Présentation PowerPoint</vt:lpstr>
      <vt:lpstr>Présentation PowerPoint</vt:lpstr>
      <vt:lpstr>Présentation PowerPoint</vt:lpstr>
      <vt:lpstr>Présentation PowerPoint</vt:lpstr>
      <vt:lpstr>Présentation PowerPoint</vt:lpstr>
      <vt:lpstr>Unités de pression</vt:lpstr>
      <vt:lpstr>Unités de pression</vt:lpstr>
      <vt:lpstr>Manomètre à tube ouvert</vt:lpstr>
      <vt:lpstr>Manomètre à tube ouvert</vt:lpstr>
      <vt:lpstr>Pression absolue /Pression relative</vt:lpstr>
      <vt:lpstr>Manomètre à déformation élastique (E. BOURDON)</vt:lpstr>
      <vt:lpstr>Manomètre à membrane</vt:lpstr>
      <vt:lpstr>Capteur piézoélectrique</vt:lpstr>
      <vt:lpstr>Pompe à palette</vt:lpstr>
      <vt:lpstr>Pompe à engrenage</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dsarmeo</dc:creator>
  <cp:lastModifiedBy>lovic ciuffa</cp:lastModifiedBy>
  <cp:revision>627</cp:revision>
  <dcterms:created xsi:type="dcterms:W3CDTF">2011-06-29T10:15:20Z</dcterms:created>
  <dcterms:modified xsi:type="dcterms:W3CDTF">2015-09-16T16:16:54Z</dcterms:modified>
</cp:coreProperties>
</file>